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5"/>
  </p:notesMasterIdLst>
  <p:sldIdLst>
    <p:sldId id="256" r:id="rId2"/>
    <p:sldId id="257" r:id="rId3"/>
    <p:sldId id="260" r:id="rId4"/>
    <p:sldId id="259" r:id="rId5"/>
    <p:sldId id="356" r:id="rId6"/>
    <p:sldId id="258" r:id="rId7"/>
    <p:sldId id="261" r:id="rId8"/>
    <p:sldId id="262" r:id="rId9"/>
    <p:sldId id="263" r:id="rId10"/>
    <p:sldId id="264" r:id="rId11"/>
    <p:sldId id="265" r:id="rId12"/>
    <p:sldId id="274" r:id="rId13"/>
    <p:sldId id="275" r:id="rId14"/>
    <p:sldId id="273" r:id="rId15"/>
    <p:sldId id="266" r:id="rId16"/>
    <p:sldId id="267" r:id="rId17"/>
    <p:sldId id="268" r:id="rId18"/>
    <p:sldId id="294" r:id="rId19"/>
    <p:sldId id="269" r:id="rId20"/>
    <p:sldId id="270" r:id="rId21"/>
    <p:sldId id="272" r:id="rId22"/>
    <p:sldId id="271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6" r:id="rId32"/>
    <p:sldId id="284" r:id="rId33"/>
    <p:sldId id="285" r:id="rId34"/>
    <p:sldId id="287" r:id="rId35"/>
    <p:sldId id="288" r:id="rId36"/>
    <p:sldId id="361" r:id="rId37"/>
    <p:sldId id="359" r:id="rId38"/>
    <p:sldId id="289" r:id="rId39"/>
    <p:sldId id="357" r:id="rId40"/>
    <p:sldId id="291" r:id="rId41"/>
    <p:sldId id="358" r:id="rId42"/>
    <p:sldId id="290" r:id="rId43"/>
    <p:sldId id="293" r:id="rId44"/>
    <p:sldId id="295" r:id="rId45"/>
    <p:sldId id="296" r:id="rId46"/>
    <p:sldId id="292" r:id="rId47"/>
    <p:sldId id="297" r:id="rId48"/>
    <p:sldId id="298" r:id="rId49"/>
    <p:sldId id="299" r:id="rId50"/>
    <p:sldId id="300" r:id="rId51"/>
    <p:sldId id="360" r:id="rId52"/>
    <p:sldId id="301" r:id="rId53"/>
    <p:sldId id="302" r:id="rId54"/>
    <p:sldId id="304" r:id="rId55"/>
    <p:sldId id="350" r:id="rId56"/>
    <p:sldId id="303" r:id="rId57"/>
    <p:sldId id="305" r:id="rId58"/>
    <p:sldId id="354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55" r:id="rId70"/>
    <p:sldId id="316" r:id="rId71"/>
    <p:sldId id="317" r:id="rId72"/>
    <p:sldId id="318" r:id="rId73"/>
    <p:sldId id="322" r:id="rId74"/>
    <p:sldId id="323" r:id="rId75"/>
    <p:sldId id="324" r:id="rId76"/>
    <p:sldId id="319" r:id="rId77"/>
    <p:sldId id="320" r:id="rId78"/>
    <p:sldId id="329" r:id="rId79"/>
    <p:sldId id="325" r:id="rId80"/>
    <p:sldId id="330" r:id="rId81"/>
    <p:sldId id="331" r:id="rId82"/>
    <p:sldId id="332" r:id="rId83"/>
    <p:sldId id="333" r:id="rId84"/>
    <p:sldId id="334" r:id="rId85"/>
    <p:sldId id="326" r:id="rId86"/>
    <p:sldId id="337" r:id="rId87"/>
    <p:sldId id="338" r:id="rId88"/>
    <p:sldId id="339" r:id="rId89"/>
    <p:sldId id="327" r:id="rId90"/>
    <p:sldId id="353" r:id="rId91"/>
    <p:sldId id="336" r:id="rId92"/>
    <p:sldId id="335" r:id="rId93"/>
    <p:sldId id="341" r:id="rId94"/>
    <p:sldId id="340" r:id="rId95"/>
    <p:sldId id="342" r:id="rId96"/>
    <p:sldId id="343" r:id="rId97"/>
    <p:sldId id="344" r:id="rId98"/>
    <p:sldId id="347" r:id="rId99"/>
    <p:sldId id="348" r:id="rId100"/>
    <p:sldId id="349" r:id="rId101"/>
    <p:sldId id="346" r:id="rId102"/>
    <p:sldId id="351" r:id="rId103"/>
    <p:sldId id="352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5"/>
    <p:restoredTop sz="94633"/>
  </p:normalViewPr>
  <p:slideViewPr>
    <p:cSldViewPr snapToGrid="0">
      <p:cViewPr varScale="1">
        <p:scale>
          <a:sx n="116" d="100"/>
          <a:sy n="116" d="100"/>
        </p:scale>
        <p:origin x="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m/Desktop/Econ%20645/Data/BLS/LaborPrody_93_23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Sheet1!$E$13:$E$17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</c:numCache>
            </c:numRef>
          </c:cat>
          <c:val>
            <c:numRef>
              <c:f>Sheet1!$F$13:$F$17</c:f>
              <c:numCache>
                <c:formatCode>General</c:formatCode>
                <c:ptCount val="5"/>
                <c:pt idx="0">
                  <c:v>1</c:v>
                </c:pt>
                <c:pt idx="1">
                  <c:v>1.5</c:v>
                </c:pt>
                <c:pt idx="2">
                  <c:v>0.5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B5E-234C-8A59-083B1E2CE0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8850175"/>
        <c:axId val="1986185631"/>
      </c:lineChart>
      <c:catAx>
        <c:axId val="13388501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Lag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6185631"/>
        <c:crosses val="autoZero"/>
        <c:auto val="1"/>
        <c:lblAlgn val="ctr"/>
        <c:lblOffset val="100"/>
        <c:noMultiLvlLbl val="0"/>
      </c:catAx>
      <c:valAx>
        <c:axId val="1986185631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Coefficient</a:t>
                </a:r>
                <a:r>
                  <a:rPr lang="en-US" sz="1800" baseline="0"/>
                  <a:t>  Delta_j </a:t>
                </a:r>
                <a:endParaRPr lang="en-US" sz="18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33885017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Output</a:t>
            </a:r>
            <a:r>
              <a:rPr lang="en-US" sz="2400" baseline="0"/>
              <a:t> Per Hour</a:t>
            </a:r>
            <a:endParaRPr lang="en-US" sz="2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275749655572534"/>
          <c:y val="8.8995224284437346E-2"/>
          <c:w val="0.85747099306442831"/>
          <c:h val="0.8076615840982404"/>
        </c:manualLayout>
      </c:layout>
      <c:lineChart>
        <c:grouping val="standard"/>
        <c:varyColors val="0"/>
        <c:ser>
          <c:idx val="0"/>
          <c:order val="0"/>
          <c:tx>
            <c:v>2012=100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'BLS Data Series'!$A$12:$A$41</c:f>
              <c:numCache>
                <c:formatCode>General</c:formatCode>
                <c:ptCount val="30"/>
                <c:pt idx="0">
                  <c:v>1993</c:v>
                </c:pt>
                <c:pt idx="1">
                  <c:v>1994</c:v>
                </c:pt>
                <c:pt idx="2">
                  <c:v>1995</c:v>
                </c:pt>
                <c:pt idx="3">
                  <c:v>1996</c:v>
                </c:pt>
                <c:pt idx="4">
                  <c:v>1997</c:v>
                </c:pt>
                <c:pt idx="5">
                  <c:v>1998</c:v>
                </c:pt>
                <c:pt idx="6">
                  <c:v>1999</c:v>
                </c:pt>
                <c:pt idx="7">
                  <c:v>2000</c:v>
                </c:pt>
                <c:pt idx="8">
                  <c:v>2001</c:v>
                </c:pt>
                <c:pt idx="9">
                  <c:v>2002</c:v>
                </c:pt>
                <c:pt idx="10">
                  <c:v>2003</c:v>
                </c:pt>
                <c:pt idx="11">
                  <c:v>2004</c:v>
                </c:pt>
                <c:pt idx="12">
                  <c:v>2005</c:v>
                </c:pt>
                <c:pt idx="13">
                  <c:v>2006</c:v>
                </c:pt>
                <c:pt idx="14">
                  <c:v>2007</c:v>
                </c:pt>
                <c:pt idx="15">
                  <c:v>2008</c:v>
                </c:pt>
                <c:pt idx="16">
                  <c:v>2009</c:v>
                </c:pt>
                <c:pt idx="17">
                  <c:v>2010</c:v>
                </c:pt>
                <c:pt idx="18">
                  <c:v>2011</c:v>
                </c:pt>
                <c:pt idx="19">
                  <c:v>2012</c:v>
                </c:pt>
                <c:pt idx="20">
                  <c:v>2013</c:v>
                </c:pt>
                <c:pt idx="21">
                  <c:v>2014</c:v>
                </c:pt>
                <c:pt idx="22">
                  <c:v>2015</c:v>
                </c:pt>
                <c:pt idx="23">
                  <c:v>2016</c:v>
                </c:pt>
                <c:pt idx="24">
                  <c:v>2017</c:v>
                </c:pt>
                <c:pt idx="25">
                  <c:v>2018</c:v>
                </c:pt>
                <c:pt idx="26">
                  <c:v>2019</c:v>
                </c:pt>
                <c:pt idx="27">
                  <c:v>2020</c:v>
                </c:pt>
                <c:pt idx="28">
                  <c:v>2021</c:v>
                </c:pt>
                <c:pt idx="29">
                  <c:v>2022</c:v>
                </c:pt>
              </c:numCache>
            </c:numRef>
          </c:cat>
          <c:val>
            <c:numRef>
              <c:f>'BLS Data Series'!$F$12:$F$41</c:f>
              <c:numCache>
                <c:formatCode>#0.000</c:formatCode>
                <c:ptCount val="30"/>
                <c:pt idx="0">
                  <c:v>65.022000000000006</c:v>
                </c:pt>
                <c:pt idx="1">
                  <c:v>65.468000000000004</c:v>
                </c:pt>
                <c:pt idx="2">
                  <c:v>66.174000000000007</c:v>
                </c:pt>
                <c:pt idx="3">
                  <c:v>67.563999999999993</c:v>
                </c:pt>
                <c:pt idx="4">
                  <c:v>68.867000000000004</c:v>
                </c:pt>
                <c:pt idx="5">
                  <c:v>71.182000000000002</c:v>
                </c:pt>
                <c:pt idx="6">
                  <c:v>73.968000000000004</c:v>
                </c:pt>
                <c:pt idx="7">
                  <c:v>76.167000000000002</c:v>
                </c:pt>
                <c:pt idx="8">
                  <c:v>78.14</c:v>
                </c:pt>
                <c:pt idx="9">
                  <c:v>81.477999999999994</c:v>
                </c:pt>
                <c:pt idx="10">
                  <c:v>84.486999999999995</c:v>
                </c:pt>
                <c:pt idx="11">
                  <c:v>87.006</c:v>
                </c:pt>
                <c:pt idx="12">
                  <c:v>88.9</c:v>
                </c:pt>
                <c:pt idx="13">
                  <c:v>89.781999999999996</c:v>
                </c:pt>
                <c:pt idx="14">
                  <c:v>91.201999999999998</c:v>
                </c:pt>
                <c:pt idx="15">
                  <c:v>92.635999999999996</c:v>
                </c:pt>
                <c:pt idx="16">
                  <c:v>96.221999999999994</c:v>
                </c:pt>
                <c:pt idx="17">
                  <c:v>99.491</c:v>
                </c:pt>
                <c:pt idx="18">
                  <c:v>99.281000000000006</c:v>
                </c:pt>
                <c:pt idx="19">
                  <c:v>100</c:v>
                </c:pt>
                <c:pt idx="20">
                  <c:v>100.562</c:v>
                </c:pt>
                <c:pt idx="21">
                  <c:v>101.11199999999999</c:v>
                </c:pt>
                <c:pt idx="22">
                  <c:v>102.34699999999999</c:v>
                </c:pt>
                <c:pt idx="23">
                  <c:v>102.98699999999999</c:v>
                </c:pt>
                <c:pt idx="24">
                  <c:v>104.13200000000001</c:v>
                </c:pt>
                <c:pt idx="25">
                  <c:v>105.639</c:v>
                </c:pt>
                <c:pt idx="26">
                  <c:v>107.726</c:v>
                </c:pt>
                <c:pt idx="27">
                  <c:v>112.586</c:v>
                </c:pt>
                <c:pt idx="28">
                  <c:v>115.071</c:v>
                </c:pt>
                <c:pt idx="29">
                  <c:v>113.175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0F-FF46-956D-B42FFF64DD34}"/>
            </c:ext>
          </c:extLst>
        </c:ser>
        <c:ser>
          <c:idx val="1"/>
          <c:order val="1"/>
          <c:tx>
            <c:v>1993=100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'BLS Data Series'!$A$12:$A$41</c:f>
              <c:numCache>
                <c:formatCode>General</c:formatCode>
                <c:ptCount val="30"/>
                <c:pt idx="0">
                  <c:v>1993</c:v>
                </c:pt>
                <c:pt idx="1">
                  <c:v>1994</c:v>
                </c:pt>
                <c:pt idx="2">
                  <c:v>1995</c:v>
                </c:pt>
                <c:pt idx="3">
                  <c:v>1996</c:v>
                </c:pt>
                <c:pt idx="4">
                  <c:v>1997</c:v>
                </c:pt>
                <c:pt idx="5">
                  <c:v>1998</c:v>
                </c:pt>
                <c:pt idx="6">
                  <c:v>1999</c:v>
                </c:pt>
                <c:pt idx="7">
                  <c:v>2000</c:v>
                </c:pt>
                <c:pt idx="8">
                  <c:v>2001</c:v>
                </c:pt>
                <c:pt idx="9">
                  <c:v>2002</c:v>
                </c:pt>
                <c:pt idx="10">
                  <c:v>2003</c:v>
                </c:pt>
                <c:pt idx="11">
                  <c:v>2004</c:v>
                </c:pt>
                <c:pt idx="12">
                  <c:v>2005</c:v>
                </c:pt>
                <c:pt idx="13">
                  <c:v>2006</c:v>
                </c:pt>
                <c:pt idx="14">
                  <c:v>2007</c:v>
                </c:pt>
                <c:pt idx="15">
                  <c:v>2008</c:v>
                </c:pt>
                <c:pt idx="16">
                  <c:v>2009</c:v>
                </c:pt>
                <c:pt idx="17">
                  <c:v>2010</c:v>
                </c:pt>
                <c:pt idx="18">
                  <c:v>2011</c:v>
                </c:pt>
                <c:pt idx="19">
                  <c:v>2012</c:v>
                </c:pt>
                <c:pt idx="20">
                  <c:v>2013</c:v>
                </c:pt>
                <c:pt idx="21">
                  <c:v>2014</c:v>
                </c:pt>
                <c:pt idx="22">
                  <c:v>2015</c:v>
                </c:pt>
                <c:pt idx="23">
                  <c:v>2016</c:v>
                </c:pt>
                <c:pt idx="24">
                  <c:v>2017</c:v>
                </c:pt>
                <c:pt idx="25">
                  <c:v>2018</c:v>
                </c:pt>
                <c:pt idx="26">
                  <c:v>2019</c:v>
                </c:pt>
                <c:pt idx="27">
                  <c:v>2020</c:v>
                </c:pt>
                <c:pt idx="28">
                  <c:v>2021</c:v>
                </c:pt>
                <c:pt idx="29">
                  <c:v>2022</c:v>
                </c:pt>
              </c:numCache>
            </c:numRef>
          </c:cat>
          <c:val>
            <c:numRef>
              <c:f>'BLS Data Series'!$G$12:$G$41</c:f>
              <c:numCache>
                <c:formatCode>General</c:formatCode>
                <c:ptCount val="30"/>
                <c:pt idx="0">
                  <c:v>100</c:v>
                </c:pt>
                <c:pt idx="1">
                  <c:v>100.68592168804405</c:v>
                </c:pt>
                <c:pt idx="2">
                  <c:v>101.77170803727968</c:v>
                </c:pt>
                <c:pt idx="3">
                  <c:v>103.90944603365013</c:v>
                </c:pt>
                <c:pt idx="4">
                  <c:v>105.91338316262188</c:v>
                </c:pt>
                <c:pt idx="5">
                  <c:v>109.47371658823167</c:v>
                </c:pt>
                <c:pt idx="6">
                  <c:v>113.75842022700009</c:v>
                </c:pt>
                <c:pt idx="7">
                  <c:v>117.14035249607824</c:v>
                </c:pt>
                <c:pt idx="8">
                  <c:v>120.17471009812061</c:v>
                </c:pt>
                <c:pt idx="9">
                  <c:v>125.30835717141888</c:v>
                </c:pt>
                <c:pt idx="10">
                  <c:v>129.93602165420933</c:v>
                </c:pt>
                <c:pt idx="11">
                  <c:v>133.81009504475406</c:v>
                </c:pt>
                <c:pt idx="12">
                  <c:v>136.7229553074344</c:v>
                </c:pt>
                <c:pt idx="13">
                  <c:v>138.07941927347665</c:v>
                </c:pt>
                <c:pt idx="14">
                  <c:v>140.26329549998459</c:v>
                </c:pt>
                <c:pt idx="15">
                  <c:v>142.46870290055671</c:v>
                </c:pt>
                <c:pt idx="16">
                  <c:v>147.98375934299156</c:v>
                </c:pt>
                <c:pt idx="17">
                  <c:v>153.01128848697363</c:v>
                </c:pt>
                <c:pt idx="18">
                  <c:v>152.68832087601118</c:v>
                </c:pt>
                <c:pt idx="19">
                  <c:v>153.79410045830642</c:v>
                </c:pt>
                <c:pt idx="20">
                  <c:v>154.65842330288208</c:v>
                </c:pt>
                <c:pt idx="21">
                  <c:v>155.50429085540276</c:v>
                </c:pt>
                <c:pt idx="22">
                  <c:v>157.40364799606286</c:v>
                </c:pt>
                <c:pt idx="23">
                  <c:v>158.38793023899601</c:v>
                </c:pt>
                <c:pt idx="24">
                  <c:v>160.14887268924363</c:v>
                </c:pt>
                <c:pt idx="25">
                  <c:v>162.4665497831503</c:v>
                </c:pt>
                <c:pt idx="26">
                  <c:v>165.67623265971517</c:v>
                </c:pt>
                <c:pt idx="27">
                  <c:v>173.15062594198884</c:v>
                </c:pt>
                <c:pt idx="28">
                  <c:v>176.97240933837776</c:v>
                </c:pt>
                <c:pt idx="29">
                  <c:v>174.05647319368828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0F-FF46-956D-B42FFF64D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7487424"/>
        <c:axId val="365216720"/>
      </c:lineChart>
      <c:catAx>
        <c:axId val="357487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27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5216720"/>
        <c:crosses val="autoZero"/>
        <c:auto val="1"/>
        <c:lblAlgn val="ctr"/>
        <c:lblOffset val="100"/>
        <c:noMultiLvlLbl val="0"/>
      </c:catAx>
      <c:valAx>
        <c:axId val="365216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Index Base=100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0.00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487424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0.81926</cdr:x>
      <cdr:y>0.95663</cdr:y>
    </cdr:from>
    <cdr:to>
      <cdr:x>0.96206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D499AF1A-2E7F-CABD-FD54-02C2D38D619C}"/>
            </a:ext>
          </a:extLst>
        </cdr:cNvPr>
        <cdr:cNvSpPr txBox="1"/>
      </cdr:nvSpPr>
      <cdr:spPr>
        <a:xfrm xmlns:a="http://schemas.openxmlformats.org/drawingml/2006/main">
          <a:off x="6092330" y="4486275"/>
          <a:ext cx="1061920" cy="20341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/>
            <a:t>Source: BLS.gov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25A3B-0D66-484A-AE77-65F936BE86DC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D4214-5B89-1D49-BE5F-9CA80BFC0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9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natural log transformation provides interpretations of constant elasticity.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Short-Run Elasticity measures the impact propensity in a distributed lag model when the dependent and independent variables are in log forms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Long-run elasticity measures the long-run propensity in a distributed lag model when the dependent and independent variables </a:t>
            </a:r>
            <a:r>
              <a:rPr lang="en-US" dirty="0" err="1"/>
              <a:t>arei</a:t>
            </a:r>
            <a:r>
              <a:rPr lang="en-US" dirty="0"/>
              <a:t> in log forms; the long-run elasticity is the eventual percentage increase in explained variable given a permanent 1% increase in the explanatory variable.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D4214-5B89-1D49-BE5F-9CA80BFC05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50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Note: we can use index numbers in event studies, where an index looks at rates of change between a current period and a base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𝑛𝑒𝑤𝑖𝑛𝑑𝑒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𝑜𝑙𝑑𝑖𝑛𝑑𝑒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𝑜𝑙𝑑𝑖𝑛𝑑𝑒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𝑏𝑎𝑠𝑒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Note: we can use index numbers in event studies, where an index looks at rates of change between a current period and a base period </a:t>
                </a:r>
                <a:r>
                  <a:rPr lang="en-US" b="0" i="0">
                    <a:latin typeface="Cambria Math" panose="02040503050406030204" pitchFamily="18" charset="0"/>
                  </a:rPr>
                  <a:t>𝑛𝑒𝑤𝑖𝑛𝑑𝑒𝑥_𝑡=100((𝑜𝑙𝑑𝑖𝑛𝑑𝑒𝑥_𝑡)/(𝑜𝑙𝑑𝑖𝑛𝑑𝑒𝑥_𝑏𝑎𝑠𝑒 ))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D4214-5B89-1D49-BE5F-9CA80BFC05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3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Note: TS5 says nothing about temporal correlation within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such</a:t>
                </a:r>
                <a:r>
                  <a:rPr lang="en-US" baseline="0" dirty="0"/>
                  <a:t> that we expect inflation to be correlated with prior time periods of inflation. </a:t>
                </a:r>
              </a:p>
              <a:p>
                <a:r>
                  <a:rPr lang="en-US" baseline="0" dirty="0"/>
                  <a:t>Note: We do not need to worry about serial correlation with cross-sections, since random sampling means are </a:t>
                </a:r>
                <a:r>
                  <a:rPr lang="en-US" baseline="0" dirty="0" err="1"/>
                  <a:t>i.i.d.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Note: TS5 says nothing about temporal correlation within </a:t>
                </a:r>
                <a:r>
                  <a:rPr lang="en-US" b="0" i="0">
                    <a:latin typeface="Cambria Math" panose="02040503050406030204" pitchFamily="18" charset="0"/>
                  </a:rPr>
                  <a:t>𝑋</a:t>
                </a:r>
                <a:r>
                  <a:rPr lang="en-US" dirty="0"/>
                  <a:t>, such</a:t>
                </a:r>
                <a:r>
                  <a:rPr lang="en-US" baseline="0" dirty="0"/>
                  <a:t> that we expect inflation to be correlated with prior time periods of inflation. </a:t>
                </a:r>
              </a:p>
              <a:p>
                <a:r>
                  <a:rPr lang="en-US" baseline="0" dirty="0"/>
                  <a:t>Note: We do not need to worry about serial correlation with cross-sections, since random sampling means are </a:t>
                </a:r>
                <a:r>
                  <a:rPr lang="en-US" baseline="0" dirty="0" err="1"/>
                  <a:t>i.i.d.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D4214-5B89-1D49-BE5F-9CA80BFC05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73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Covariance stationary sequences can be characterized in terms of correlations: a covariance stationary times series  is weakly dependent if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goes to zero sufficiently quickly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 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Covariance stationary sequences can be characterized in terms of correlations: a covariance stationary times series  is weakly dependent if the correlation between </a:t>
                </a:r>
                <a:r>
                  <a:rPr lang="en-US" b="0" i="0">
                    <a:latin typeface="Cambria Math" panose="02040503050406030204" pitchFamily="18" charset="0"/>
                  </a:rPr>
                  <a:t>𝑥_𝑡</a:t>
                </a:r>
                <a:r>
                  <a:rPr lang="en-US" dirty="0"/>
                  <a:t> and </a:t>
                </a:r>
                <a:r>
                  <a:rPr lang="en-US" b="0" i="0">
                    <a:latin typeface="Cambria Math" panose="02040503050406030204" pitchFamily="18" charset="0"/>
                  </a:rPr>
                  <a:t>𝑥_(𝑡+ℎ)</a:t>
                </a:r>
                <a:r>
                  <a:rPr lang="en-US" dirty="0"/>
                  <a:t> goes to zero sufficiently quickly as </a:t>
                </a:r>
                <a:r>
                  <a:rPr lang="en-US" b="0" i="0">
                    <a:latin typeface="Cambria Math" panose="02040503050406030204" pitchFamily="18" charset="0"/>
                  </a:rPr>
                  <a:t>ℎ→ 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∞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D4214-5B89-1D49-BE5F-9CA80BFC058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01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Covariance stationary sequences can be characterized in terms of correlations: a covariance stationary times series  is weakly dependent if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goes to zero sufficiently quickly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 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Covariance stationary sequences can be characterized in terms of correlations: a covariance stationary times series  is weakly dependent if the correlation between </a:t>
                </a:r>
                <a:r>
                  <a:rPr lang="en-US" b="0" i="0">
                    <a:latin typeface="Cambria Math" panose="02040503050406030204" pitchFamily="18" charset="0"/>
                  </a:rPr>
                  <a:t>𝑥_𝑡</a:t>
                </a:r>
                <a:r>
                  <a:rPr lang="en-US" dirty="0"/>
                  <a:t> and </a:t>
                </a:r>
                <a:r>
                  <a:rPr lang="en-US" b="0" i="0">
                    <a:latin typeface="Cambria Math" panose="02040503050406030204" pitchFamily="18" charset="0"/>
                  </a:rPr>
                  <a:t>𝑥_(𝑡+ℎ)</a:t>
                </a:r>
                <a:r>
                  <a:rPr lang="en-US" dirty="0"/>
                  <a:t> goes to zero sufficiently quickly as </a:t>
                </a:r>
                <a:r>
                  <a:rPr lang="en-US" b="0" i="0">
                    <a:latin typeface="Cambria Math" panose="02040503050406030204" pitchFamily="18" charset="0"/>
                  </a:rPr>
                  <a:t>ℎ→ ∞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D4214-5B89-1D49-BE5F-9CA80BFC058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57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Covariance stationary sequences can be characterized in terms of correlations: a covariance stationary times series  is weakly dependent if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goes to zero sufficiently quickly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 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Covariance stationary sequences can be characterized in terms of correlations: a covariance stationary times series  is weakly dependent if the correlation between </a:t>
                </a:r>
                <a:r>
                  <a:rPr lang="en-US" b="0" i="0">
                    <a:latin typeface="Cambria Math" panose="02040503050406030204" pitchFamily="18" charset="0"/>
                  </a:rPr>
                  <a:t>𝑥_𝑡</a:t>
                </a:r>
                <a:r>
                  <a:rPr lang="en-US" dirty="0"/>
                  <a:t> and </a:t>
                </a:r>
                <a:r>
                  <a:rPr lang="en-US" b="0" i="0">
                    <a:latin typeface="Cambria Math" panose="02040503050406030204" pitchFamily="18" charset="0"/>
                  </a:rPr>
                  <a:t>𝑥_(𝑡+ℎ)</a:t>
                </a:r>
                <a:r>
                  <a:rPr lang="en-US" dirty="0"/>
                  <a:t> goes to zero sufficiently quickly as </a:t>
                </a:r>
                <a:r>
                  <a:rPr lang="en-US" b="0" i="0">
                    <a:latin typeface="Cambria Math" panose="02040503050406030204" pitchFamily="18" charset="0"/>
                  </a:rPr>
                  <a:t>ℎ→ ∞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D4214-5B89-1D49-BE5F-9CA80BFC058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7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E7F4-881D-B7F8-9655-333ED8601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48902-D8D5-48CF-527B-08560BB19F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E3FFB-1BC4-35C1-FA78-5F8FFDB0E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235B5-AED5-360E-BFA0-983664112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23137-985F-9690-1398-40108BB6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42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5FE7-539A-D7C7-3A64-E4E4CF00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EC8311-4156-7772-3968-205E64315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09CF7-9668-4129-FB09-40EE83AA0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5A0BA-3956-B103-B6CD-1163E9925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2E06C-579E-E4E9-EE1F-44146BE26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DCFE2D-BCB2-01B8-35E3-7C30B83C92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9DF2FF-8430-C64A-8B8D-A83090DE1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D029B-7141-570D-43AA-C87FD454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8D069-78E4-7EAE-0CDC-8A10D338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E8CF3-340D-7E03-1A7E-4866BFA0B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28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B51A-57FD-ABCE-13B5-8C9AC37BF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FC342-8F83-1B62-6D06-BCDCAC699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3E202-D975-F389-278E-884A8534A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46F42-E26E-F7D0-BAA9-0CC5D5C5B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85501-D402-7B6A-62DC-4C5F0C0AE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D2154-1371-57A4-C49B-FBB6E8C0F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6D9A7-AC17-A577-8854-5D8B79FB0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B87B4-54B6-071F-881B-A5722014C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9810D-1690-D80B-565D-FED397068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E7CE2-0956-5CF5-BFD1-164E67D89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95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15C56-B811-D20F-C778-495A4AAA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A6FDC-7EB3-1352-EAA5-57FB02836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896BF-3CAD-00EE-4F07-B7FE2A075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E2CC9-AF5B-557B-B292-54EEF64B6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C3A1C-CD75-A3A7-A59E-D82B97236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E9D1C-A2BF-8416-B976-2449890E0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52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600A3-431B-70B4-DDF3-078EE6AE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B6F2-BC42-3AF9-E69A-7DBD1361E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3EE04-C8C7-D357-1F1F-1382D58C6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90FED3-D0AC-7F58-D6F5-A2515ACA7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6C5E85-E19C-2E8F-BDDF-EAF52FBCE3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E2FDED-ABB0-BF78-AA8B-4B8FBC3CE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FDFB42-A38F-6FC3-0771-08F30B08F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6C5EBF-A356-92DC-F045-512C488E9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39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A84C-E4B2-9789-DDF2-97FAD727E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17B609-BDE8-F1E2-CAE3-47FDC2F26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3CA94-FFC1-90B6-B906-82F8AF6AF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E8219-46E2-D1DA-5F41-F8961644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15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EF0945-32F7-494A-305D-A26BBF2E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86B4F8-1D91-422D-F462-76EB2E10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E5CDA-0101-435D-EF20-1F6DC2E5F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4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8613-5FE8-0CD3-E6C1-061DE7CD3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810A0-BC7A-7976-DDD6-CC769368E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B5564-F42A-0A90-FE41-A6E3729A2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41470-08FA-CEE8-78AA-125E53A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C008B-1F00-2AA8-D843-83C1D4DA6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C670CA-444E-9BBD-02B3-D95C5A34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22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E573-9E99-5E7E-7C3F-11DC79CA1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A153B5-3833-25F7-4CBD-B936B20DF1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F46E4-4836-7224-A683-FF733A4B3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700BFE-17EB-558E-9663-64385FDDE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E1FEB-46E3-A495-A9D7-779F30EFA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FE443-8579-0D21-B25C-6AD4C147F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44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52C260-2755-4FCF-BEF9-D7B043349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26DB9-696A-F36C-56AF-1383B1731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2BA07-6487-A212-1546-D9D7DE122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6FFEE-F7E4-6C4A-949E-7DD6C9C2C400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D18FC-9255-0132-3884-6D35E144C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2DB7E-734B-967A-0553-BE43B676D3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7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705FE-D7F9-0126-D6AA-980879BA75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Econ 645: Week 10-11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FE62CE-942D-117B-61B2-396A9DAFF1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Times Series, Serial Correlation, and</a:t>
            </a:r>
          </a:p>
          <a:p>
            <a:r>
              <a:rPr lang="en-US" dirty="0"/>
              <a:t>A Brief Introduction to Forecasting</a:t>
            </a:r>
          </a:p>
        </p:txBody>
      </p:sp>
    </p:spTree>
    <p:extLst>
      <p:ext uri="{BB962C8B-B14F-4D97-AF65-F5344CB8AC3E}">
        <p14:creationId xmlns:p14="http://schemas.microsoft.com/office/powerpoint/2010/main" val="4068120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02CC-8EAD-E9F5-CD80-CA8AC9FF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short-run or impact multiplier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our short-run, impact multiplier, on the contemporaneous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𝑆𝑅𝑃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impact multiplier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are the changes 1 and 2 years later</a:t>
                </a:r>
              </a:p>
              <a:p>
                <a:pPr lvl="1"/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reverts back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for the lag distribution</a:t>
                </a:r>
              </a:p>
              <a:p>
                <a:pPr lvl="1"/>
                <a:r>
                  <a:rPr lang="en-US" dirty="0"/>
                  <a:t>A lag distribution is the lag coefficient graphed as a function of the lag length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473738D-9A71-0602-4A8D-2C0A5EAE0C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5915026"/>
              </p:ext>
            </p:extLst>
          </p:nvPr>
        </p:nvGraphicFramePr>
        <p:xfrm>
          <a:off x="3456668" y="5018315"/>
          <a:ext cx="4272189" cy="2013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66772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Forecasting Trending, Seasonal, and Integrated Processes</a:t>
                </a:r>
              </a:p>
              <a:p>
                <a:pPr lvl="1"/>
                <a:r>
                  <a:rPr lang="en-US" dirty="0"/>
                  <a:t>Some forecasts have trends, seasonality, or unit roots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Trending processes</a:t>
                </a:r>
              </a:p>
              <a:p>
                <a:pPr lvl="1"/>
                <a:r>
                  <a:rPr lang="en-US" dirty="0"/>
                  <a:t>This is the simplest case 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has a linear trend but is unpredictable around the trend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contains information on observations through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including past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Forecast trending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forecast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at any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forecast error: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(assuming homoskedasticity)</a:t>
                </a:r>
              </a:p>
              <a:p>
                <a:pPr lvl="1"/>
                <a:r>
                  <a:rPr lang="en-US" dirty="0"/>
                  <a:t>Our forecast: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We just plug in the time period corresponding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into the estimated trend function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39" b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7876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Trending process note:</a:t>
                </a:r>
              </a:p>
              <a:p>
                <a:pPr lvl="1"/>
                <a:r>
                  <a:rPr lang="en-US" dirty="0"/>
                  <a:t>We shouldn’t use trending forecasts for unit root or seasonality processes since it will lead to poor forecasts</a:t>
                </a:r>
              </a:p>
              <a:p>
                <a:r>
                  <a:rPr lang="en-US" dirty="0"/>
                  <a:t>Seasonality Forecasting</a:t>
                </a:r>
              </a:p>
              <a:p>
                <a:pPr lvl="1"/>
                <a:r>
                  <a:rPr lang="en-US" dirty="0"/>
                  <a:t>In our forecast model we can account for seasonality by adding binary monthly or quarterly binaries in whatever forecast process we have</a:t>
                </a:r>
              </a:p>
              <a:p>
                <a:r>
                  <a:rPr lang="en-US" dirty="0"/>
                  <a:t>Forecasting processes for unit roots</a:t>
                </a:r>
              </a:p>
              <a:p>
                <a:pPr lvl="1"/>
                <a:r>
                  <a:rPr lang="en-US" dirty="0"/>
                  <a:t>Unlike seasonality, forecasting processes with unit root requires more attention</a:t>
                </a:r>
              </a:p>
              <a:p>
                <a:pPr lvl="1"/>
                <a:r>
                  <a:rPr lang="en-US" dirty="0"/>
                  <a:t>A random walk with a drift: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have two approaches to produce forecasts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processes</a:t>
                </a:r>
              </a:p>
              <a:p>
                <a:pPr lvl="1"/>
                <a:r>
                  <a:rPr lang="en-US" dirty="0"/>
                  <a:t>1. Impose a unit root</a:t>
                </a:r>
              </a:p>
              <a:p>
                <a:pPr lvl="1"/>
                <a:r>
                  <a:rPr lang="en-US" dirty="0"/>
                  <a:t>2. Use a general AR or VAR model for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335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30D474-6FC9-7AB9-E6A1-E5D397F981D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Types of Regression Models Used for</a:t>
                </a:r>
                <a:br>
                  <a:rPr lang="en-US" dirty="0"/>
                </a:br>
                <a:r>
                  <a:rPr lang="en-US" dirty="0"/>
                  <a:t>Forecasting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Processes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30D474-6FC9-7AB9-E6A1-E5D397F981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3333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1. Impose a unit root</a:t>
                </a:r>
              </a:p>
              <a:p>
                <a:pPr lvl="1"/>
                <a:r>
                  <a:rPr lang="en-US" dirty="0"/>
                  <a:t>For a one-step-ahead forecast, we model to forecast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Forecast: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use an AR or VAR model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2. Use a general AR or VAR model for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E.g.: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Rearrange to obtain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for a stable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model in the difference</a:t>
                </a:r>
              </a:p>
              <a:p>
                <a:pPr lvl="1"/>
                <a:r>
                  <a:rPr lang="en-US" dirty="0"/>
                  <a:t>Our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regression results will be 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so we can use it directly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981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8305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6649-FB09-7BFD-A518-E08BF7FE8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F39DB-AA18-F393-CB77-0AAD55502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59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02CC-8EAD-E9F5-CD80-CA8AC9FF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long-run multiplier or long-run propensity</a:t>
                </a:r>
              </a:p>
              <a:p>
                <a:pPr lvl="1"/>
                <a:r>
                  <a:rPr lang="en-US" dirty="0"/>
                  <a:t>This is the eventual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given a permanent, one-time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Instead of a one-time 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we have a permanent 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a order two model that means effects end after two years</a:t>
                </a:r>
              </a:p>
              <a:p>
                <a:pPr lvl="1"/>
                <a:r>
                  <a:rPr lang="en-US" dirty="0"/>
                  <a:t>For order two model, our long-run propensity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Finite Distributed Lag model of order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Long-run multiplier or propensity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𝐿𝑅𝑃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/>
                  <a:t> is our long-run change</a:t>
                </a:r>
              </a:p>
              <a:p>
                <a:pPr lvl="1"/>
                <a:r>
                  <a:rPr lang="en-US" b="1" dirty="0"/>
                  <a:t>Note</a:t>
                </a:r>
                <a:r>
                  <a:rPr lang="en-US" dirty="0"/>
                  <a:t>: we should be concerned with multicollinearity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225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B15C-6BEA-D223-86C6-65ED6E1AB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Short-run and Long-run elasticities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AEB245-81DB-F3FA-514D-DC58C8AC4F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of Finite Distributed Lag model</a:t>
                </a:r>
              </a:p>
              <a:p>
                <a:pPr lvl="1"/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money demand,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𝐺𝐷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are related by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𝐺𝐷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𝐺𝐷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𝐺𝐷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𝐺𝐷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𝐺𝐷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Short-run elasticity</a:t>
                </a:r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measures the immediate change in money demand with a 1% change in GDP</a:t>
                </a:r>
              </a:p>
              <a:p>
                <a:r>
                  <a:rPr lang="en-US" dirty="0"/>
                  <a:t>Long-run elasticity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measures the money demand after four quarters given a permanent 1% increase in GDP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AEB245-81DB-F3FA-514D-DC58C8AC4F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106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43A3C-AF74-7E19-A1F4-03E3524E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Studies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3AF501-9FEC-9216-DFC9-480CC6AF5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econometric analysis of the effects of an event, such as a government or economic policy change, on an outcome variable</a:t>
                </a:r>
              </a:p>
              <a:p>
                <a:r>
                  <a:rPr lang="en-US" dirty="0"/>
                  <a:t>We can use binary variables to study these changes with time series</a:t>
                </a:r>
              </a:p>
              <a:p>
                <a:pPr lvl="1"/>
                <a:r>
                  <a:rPr lang="en-US" dirty="0"/>
                  <a:t>An example is a change in trucking policy on stock prices of trucking companies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</m:oMath>
                </a14:m>
                <a:r>
                  <a:rPr lang="en-US" dirty="0"/>
                  <a:t> is the stock return for firm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in time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/>
                  <a:t> is the market return (or broad index) in time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binary variable indicating when the event occurred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3AF501-9FEC-9216-DFC9-480CC6AF5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7584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C237-65E2-D2A6-9D50-E2730EFF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Assumptions of OLS with Time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05EAA-A614-15B9-37B3-20E951F7B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16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553B-3F50-572F-1A59-197AA7B3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Assumptions with Finite Sample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347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For Times Series with finite sample properties</a:t>
                </a:r>
              </a:p>
              <a:p>
                <a:r>
                  <a:rPr lang="en-US" dirty="0"/>
                  <a:t>Unbiasedness</a:t>
                </a:r>
              </a:p>
              <a:p>
                <a:pPr lvl="1"/>
                <a:r>
                  <a:rPr lang="en-US" dirty="0"/>
                  <a:t>TS1: Linear in Parameters</a:t>
                </a:r>
              </a:p>
              <a:p>
                <a:pPr lvl="1"/>
                <a:r>
                  <a:rPr lang="en-US" dirty="0"/>
                  <a:t>TS2: No perfect multicollinearity</a:t>
                </a:r>
              </a:p>
              <a:p>
                <a:pPr lvl="1"/>
                <a:r>
                  <a:rPr lang="en-US" dirty="0"/>
                  <a:t>TS3: Zero Conditional Mean</a:t>
                </a:r>
              </a:p>
              <a:p>
                <a:pPr lvl="1"/>
                <a:r>
                  <a:rPr lang="en-US" dirty="0"/>
                  <a:t>Under TS1-TS3, OLS estimators are unbiased conditional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Variance</a:t>
                </a:r>
              </a:p>
              <a:p>
                <a:pPr lvl="1"/>
                <a:r>
                  <a:rPr lang="en-US" dirty="0"/>
                  <a:t>TS4: Homoskedasticity</a:t>
                </a:r>
              </a:p>
              <a:p>
                <a:pPr lvl="1"/>
                <a:r>
                  <a:rPr lang="en-US" dirty="0"/>
                  <a:t>TS5: No Serial Correlation</a:t>
                </a:r>
              </a:p>
              <a:p>
                <a:pPr lvl="1"/>
                <a:r>
                  <a:rPr lang="en-US" dirty="0"/>
                  <a:t>TS6: Normality</a:t>
                </a:r>
              </a:p>
              <a:p>
                <a:pPr lvl="1"/>
                <a:r>
                  <a:rPr lang="en-US" dirty="0"/>
                  <a:t>Under TS1-TS6, OLS estimators are BLUE</a:t>
                </a:r>
              </a:p>
              <a:p>
                <a:r>
                  <a:rPr lang="en-US" dirty="0"/>
                  <a:t>What is different?</a:t>
                </a:r>
              </a:p>
              <a:p>
                <a:pPr lvl="1"/>
                <a:r>
                  <a:rPr lang="en-US" dirty="0"/>
                  <a:t>Random sampling assumption is implicit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3479"/>
              </a:xfrm>
              <a:blipFill>
                <a:blip r:embed="rId2"/>
                <a:stretch>
                  <a:fillRect l="-965" t="-2387" b="-2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760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553B-3F50-572F-1A59-197AA7B3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Assumptions with Finite Sample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TS1: Linear in Parameters</a:t>
                </a:r>
              </a:p>
              <a:p>
                <a:pPr lvl="1"/>
                <a:r>
                  <a:rPr lang="en-US" dirty="0"/>
                  <a:t>The stochastic process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follows the linear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sequence of errors or disturbances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sample size/time periods</a:t>
                </a:r>
              </a:p>
              <a:p>
                <a:r>
                  <a:rPr lang="en-US" dirty="0"/>
                  <a:t>TS2: No Perfect Multicollinearity</a:t>
                </a:r>
              </a:p>
              <a:p>
                <a:pPr lvl="1"/>
                <a:r>
                  <a:rPr lang="en-US" dirty="0"/>
                  <a:t>In the sample/time series process, no independent variable is a constant nor a perfect linear combination of the others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079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553B-3F50-572F-1A59-197AA7B3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Assumptions with Finite Sample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TS3: Zero Conditional Mean </a:t>
                </a:r>
              </a:p>
              <a:p>
                <a:pPr lvl="1"/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the expected value of the error,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given the explanatory variable for </a:t>
                </a:r>
                <a:r>
                  <a:rPr lang="en-US" b="1" i="1" dirty="0"/>
                  <a:t>all</a:t>
                </a:r>
                <a:r>
                  <a:rPr lang="en-US" dirty="0"/>
                  <a:t> time periods is zero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This is our crucial assumption</a:t>
                </a:r>
              </a:p>
              <a:p>
                <a:r>
                  <a:rPr lang="en-US" dirty="0"/>
                  <a:t>When TS3 holds: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contemporaneously exogenous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    remember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𝑎𝑙𝑙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</a:t>
                </a:r>
                <a:r>
                  <a:rPr lang="en-US" b="1" dirty="0"/>
                  <a:t>strict exogeneity</a:t>
                </a:r>
                <a:r>
                  <a:rPr lang="en-US" dirty="0"/>
                  <a:t>, as well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This means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another time period is uncorrelated with the error term in </a:t>
                </a:r>
                <a:r>
                  <a:rPr lang="en-US" b="1" dirty="0"/>
                  <a:t>every time period</a:t>
                </a:r>
              </a:p>
              <a:p>
                <a:r>
                  <a:rPr lang="en-US" b="1" dirty="0"/>
                  <a:t>GM2 (Random Sampling) is implicit here</a:t>
                </a:r>
                <a:r>
                  <a:rPr lang="en-US" dirty="0"/>
                  <a:t>, since we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across time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  <a:blipFill>
                <a:blip r:embed="rId2"/>
                <a:stretch>
                  <a:fillRect l="-965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841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553B-3F50-572F-1A59-197AA7B3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Assumptions with Finite Sample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TS3: Zero Conditional Mean </a:t>
                </a:r>
              </a:p>
              <a:p>
                <a:pPr lvl="1"/>
                <a:r>
                  <a:rPr lang="en-US" dirty="0"/>
                  <a:t>Our usual suspects violate this assumption: omitted variable bias and measurement error</a:t>
                </a:r>
              </a:p>
              <a:p>
                <a:pPr lvl="1"/>
                <a:r>
                  <a:rPr lang="en-US" dirty="0"/>
                  <a:t>We may need to be cautious that a past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This is our crucial assumption, but it may be unrealistic</a:t>
                </a:r>
              </a:p>
              <a:p>
                <a:pPr lvl="1"/>
                <a:r>
                  <a:rPr lang="en-US" b="1" dirty="0"/>
                  <a:t>Explanatory variables that are strictly exogenous cannot react to what has happened to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/>
                  <a:t> in the past</a:t>
                </a:r>
              </a:p>
              <a:p>
                <a:pPr lvl="1"/>
                <a:r>
                  <a:rPr lang="en-US" b="1" dirty="0"/>
                  <a:t>Often the strict exogeneity assumption fails with time series</a:t>
                </a:r>
              </a:p>
              <a:p>
                <a:pPr lvl="1"/>
                <a:r>
                  <a:rPr lang="en-US" dirty="0"/>
                  <a:t>However, it is a good placeholder for unbiased estimators of OLS in time series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  <a:blipFill>
                <a:blip r:embed="rId2"/>
                <a:stretch>
                  <a:fillRect l="-1086" t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442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553B-3F50-572F-1A59-197AA7B3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Assumptions with Finite Sample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TS4: Homoskedasticity</a:t>
                </a:r>
              </a:p>
              <a:p>
                <a:pPr lvl="1"/>
                <a:r>
                  <a:rPr lang="en-US" dirty="0"/>
                  <a:t>Conditional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same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Similar to GM5, and our tests for heteroskedasticity are similar</a:t>
                </a:r>
              </a:p>
              <a:p>
                <a:r>
                  <a:rPr lang="en-US" dirty="0"/>
                  <a:t>TS5: No Serial Correlation (No autocorrelation)</a:t>
                </a:r>
              </a:p>
              <a:p>
                <a:pPr lvl="1"/>
                <a:r>
                  <a:rPr lang="en-US" dirty="0"/>
                  <a:t>Conditional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the errors in two different time periods are uncorrelated: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Theorems: Under TS1-TS5</a:t>
                </a:r>
              </a:p>
              <a:p>
                <a:pPr lvl="1"/>
                <a:r>
                  <a:rPr lang="en-US" dirty="0"/>
                  <a:t>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dirty="0"/>
                  <a:t> conditional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estimator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an unbiased estimator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OLS estimators are BLUE conditional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  <a:blipFill>
                <a:blip r:embed="rId3"/>
                <a:stretch>
                  <a:fillRect l="-1086" t="-2933" b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8901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DFFDA-9FD0-B540-992B-D365A2B70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86037-C6DE-54E7-2210-B72545007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16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OLS with Times Series </a:t>
            </a:r>
          </a:p>
          <a:p>
            <a:pPr lvl="1"/>
            <a:r>
              <a:rPr lang="en-US" dirty="0"/>
              <a:t>Introduction to OLS with Time Series</a:t>
            </a:r>
          </a:p>
          <a:p>
            <a:pPr lvl="1"/>
            <a:r>
              <a:rPr lang="en-US" dirty="0"/>
              <a:t>Classical Assumptions: Unbiasedness of OLS with Time Series</a:t>
            </a:r>
          </a:p>
          <a:p>
            <a:pPr lvl="1"/>
            <a:r>
              <a:rPr lang="en-US" dirty="0"/>
              <a:t>Time Trends and Seasonality</a:t>
            </a:r>
          </a:p>
          <a:p>
            <a:pPr lvl="1"/>
            <a:r>
              <a:rPr lang="en-US" dirty="0"/>
              <a:t>Goodness-of-Fit</a:t>
            </a:r>
          </a:p>
          <a:p>
            <a:r>
              <a:rPr lang="en-US" dirty="0"/>
              <a:t>Stationary and Weakly Dependent Time Series</a:t>
            </a:r>
          </a:p>
          <a:p>
            <a:pPr lvl="1"/>
            <a:r>
              <a:rPr lang="en-US" dirty="0"/>
              <a:t>Classical Assumptions: Consistency of OLS with Time Series</a:t>
            </a:r>
          </a:p>
          <a:p>
            <a:pPr lvl="1"/>
            <a:r>
              <a:rPr lang="en-US" dirty="0"/>
              <a:t>Highly Persistent Time Series</a:t>
            </a:r>
          </a:p>
          <a:p>
            <a:pPr lvl="1"/>
            <a:r>
              <a:rPr lang="en-US" dirty="0"/>
              <a:t>Dynamically Complete Models</a:t>
            </a:r>
          </a:p>
          <a:p>
            <a:r>
              <a:rPr lang="en-US" dirty="0"/>
              <a:t>Serial Correlation in Time Series Regressions</a:t>
            </a:r>
          </a:p>
          <a:p>
            <a:pPr lvl="1"/>
            <a:r>
              <a:rPr lang="en-US" dirty="0"/>
              <a:t>Properties of OLS with Serial Correlation</a:t>
            </a:r>
          </a:p>
          <a:p>
            <a:pPr lvl="1"/>
            <a:r>
              <a:rPr lang="en-US" dirty="0"/>
              <a:t>Testing and Correcting for Serial Correlation</a:t>
            </a:r>
          </a:p>
          <a:p>
            <a:r>
              <a:rPr lang="en-US" dirty="0"/>
              <a:t>Forecasting</a:t>
            </a:r>
          </a:p>
        </p:txBody>
      </p:sp>
    </p:spTree>
    <p:extLst>
      <p:ext uri="{BB962C8B-B14F-4D97-AF65-F5344CB8AC3E}">
        <p14:creationId xmlns:p14="http://schemas.microsoft.com/office/powerpoint/2010/main" val="2188727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553B-3F50-572F-1A59-197AA7B3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Assumptions with Finite Sample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TS6: Normality</a:t>
                </a:r>
              </a:p>
              <a:p>
                <a:pPr lvl="1"/>
                <a:r>
                  <a:rPr lang="en-US" dirty="0"/>
                  <a:t>The errors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are 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are independently and identically distributed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Under Assumptions TS1-TS6</a:t>
                </a:r>
              </a:p>
              <a:p>
                <a:pPr lvl="1"/>
                <a:r>
                  <a:rPr lang="en-US" dirty="0"/>
                  <a:t>Normal Sampling Distribution</a:t>
                </a:r>
              </a:p>
              <a:p>
                <a:pPr lvl="1"/>
                <a:r>
                  <a:rPr lang="en-US" dirty="0"/>
                  <a:t>The OLS estimators are normally distributed conditional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statistic has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distribution</a:t>
                </a:r>
              </a:p>
              <a:p>
                <a:pPr lvl="1"/>
                <a:r>
                  <a:rPr lang="en-US" dirty="0"/>
                  <a:t>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statistic has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distribution</a:t>
                </a:r>
              </a:p>
              <a:p>
                <a:r>
                  <a:rPr lang="en-US" dirty="0"/>
                  <a:t>Tougher assumptions than GM</a:t>
                </a:r>
              </a:p>
              <a:p>
                <a:pPr lvl="1"/>
                <a:r>
                  <a:rPr lang="en-US" dirty="0"/>
                  <a:t>Strict exogeneity – not just contemporaneous correlated but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need to be uncorrelated for all time period</a:t>
                </a:r>
              </a:p>
              <a:p>
                <a:pPr lvl="1"/>
                <a:r>
                  <a:rPr lang="en-US" dirty="0"/>
                  <a:t>No serial correlation – this can be unrealistic with time series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  <a:blipFill>
                <a:blip r:embed="rId2"/>
                <a:stretch>
                  <a:fillRect l="-1086" t="-2933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683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1AF5C-AC38-8620-73DA-1D126574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 and Seasonality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A1F47-F400-280A-882D-0E94FB74E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72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176B-4B4D-BEDE-721D-B9C99313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 and Seasonality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217D9-7183-8DB1-FA9B-D0BACD084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times series contain time trends</a:t>
            </a:r>
          </a:p>
          <a:p>
            <a:pPr lvl="1"/>
            <a:r>
              <a:rPr lang="en-US" dirty="0"/>
              <a:t>A time trend is a function of time that is the expected value of a trending time series process</a:t>
            </a:r>
          </a:p>
          <a:p>
            <a:pPr lvl="1"/>
            <a:r>
              <a:rPr lang="en-US" dirty="0"/>
              <a:t>We need to account for the time trend in order to draw appropriate conclusions</a:t>
            </a:r>
          </a:p>
          <a:p>
            <a:pPr lvl="1"/>
            <a:r>
              <a:rPr lang="en-US" dirty="0"/>
              <a:t>Omitting a time trend is similar to omitted variable bias</a:t>
            </a:r>
          </a:p>
          <a:p>
            <a:r>
              <a:rPr lang="en-US" dirty="0"/>
              <a:t>How do we capture or account for these time trends?</a:t>
            </a:r>
          </a:p>
          <a:p>
            <a:pPr lvl="1"/>
            <a:r>
              <a:rPr lang="en-US" dirty="0"/>
              <a:t>Linear Time Trend</a:t>
            </a:r>
          </a:p>
          <a:p>
            <a:pPr lvl="1"/>
            <a:r>
              <a:rPr lang="en-US" dirty="0"/>
              <a:t>Exponential Time Trend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68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Linear Time Trends</a:t>
                </a:r>
              </a:p>
              <a:p>
                <a:pPr lvl="1"/>
                <a:r>
                  <a:rPr lang="en-US" dirty="0"/>
                  <a:t>In the simplest case, we can write our time sequence of outcome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an independent, identically distributed sequence of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with mean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Interpreting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measures the change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one period to the next due to the passage of time, ceteris paribus,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we have a positive trend, and a negative trend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It is likely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will be correlated over time, but we’ll discuss this a more later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494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17700BF-31F9-5ACB-6785-BF5357AA0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809552"/>
              </p:ext>
            </p:extLst>
          </p:nvPr>
        </p:nvGraphicFramePr>
        <p:xfrm>
          <a:off x="991517" y="1186246"/>
          <a:ext cx="9948232" cy="5423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24455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Exponent Time Trends</a:t>
                </a:r>
              </a:p>
              <a:p>
                <a:pPr lvl="1"/>
                <a:r>
                  <a:rPr lang="en-US" dirty="0"/>
                  <a:t>This is a time trend with a constant growth rate</a:t>
                </a:r>
              </a:p>
              <a:p>
                <a:pPr lvl="1"/>
                <a:r>
                  <a:rPr lang="en-US" dirty="0"/>
                  <a:t>Many economic time series are better approximated by an exponential trend instead of a linear trend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Interpreting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Percent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dirty="0"/>
                  <a:t> by a one period 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b="0" dirty="0"/>
                  <a:t> is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−1)∗100%</m:t>
                    </m:r>
                  </m:oMath>
                </a14:m>
                <a:r>
                  <a:rPr lang="en-US" dirty="0"/>
                  <a:t>, ceteris paribus,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growth rate is approximately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approximately the average growth rate per period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667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E6D86-A892-3FC4-199D-8482817FC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Exponential Example:</a:t>
            </a:r>
            <a:br>
              <a:rPr lang="en-US" dirty="0"/>
            </a:br>
            <a:r>
              <a:rPr lang="en-US" dirty="0"/>
              <a:t>Dow Jones Index</a:t>
            </a:r>
            <a:br>
              <a:rPr lang="en-US" dirty="0"/>
            </a:br>
            <a:r>
              <a:rPr lang="en-US" dirty="0"/>
              <a:t>Growth over time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F631F-4FD2-5B65-0F28-B023DC3F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021" y="1475704"/>
            <a:ext cx="7772400" cy="525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5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Linear and exponential time trends are the most common, but there could be other types of time trends</a:t>
                </a:r>
              </a:p>
              <a:p>
                <a:r>
                  <a:rPr lang="en-US" dirty="0"/>
                  <a:t>Quadratic Time Trend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positive</a:t>
                </a:r>
              </a:p>
              <a:p>
                <a:pPr lvl="1"/>
                <a:r>
                  <a:rPr lang="en-US" dirty="0"/>
                  <a:t>Then the trend is increasing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Δt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 the trend is increasing at a decreasing rate</a:t>
                </a:r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703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Omitting a time trend</a:t>
                </a:r>
              </a:p>
              <a:p>
                <a:pPr lvl="1"/>
                <a:r>
                  <a:rPr lang="en-US" dirty="0"/>
                  <a:t>If we omit the time trend when a confounding time trend impacts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then we are omitting a confounding variable and bias our estimators</a:t>
                </a:r>
              </a:p>
              <a:p>
                <a:r>
                  <a:rPr lang="en-US" dirty="0"/>
                  <a:t>This is also called a spurious regression problem</a:t>
                </a:r>
              </a:p>
              <a:p>
                <a:pPr lvl="1"/>
                <a:r>
                  <a:rPr lang="en-US" dirty="0"/>
                  <a:t>Which is a problem that arises when a regression analysis indicates a relationship between two or more unrelated time series processes simply because each variable has a either: 1) a trend, 2) integrated time series (such as a random walk), or 3) both</a:t>
                </a:r>
              </a:p>
              <a:p>
                <a:r>
                  <a:rPr lang="en-US" dirty="0"/>
                  <a:t>This is easy enough to control for since we can include time trend</a:t>
                </a:r>
              </a:p>
              <a:p>
                <a:pPr lvl="1"/>
                <a:r>
                  <a:rPr lang="en-US" dirty="0"/>
                  <a:t>This creates a nice interpretation of </a:t>
                </a:r>
                <a:r>
                  <a:rPr lang="en-US" b="1" dirty="0"/>
                  <a:t>detrending</a:t>
                </a:r>
                <a:r>
                  <a:rPr lang="en-US" dirty="0"/>
                  <a:t> the data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275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Seasonality</a:t>
                </a:r>
              </a:p>
              <a:p>
                <a:pPr lvl="1"/>
                <a:r>
                  <a:rPr lang="en-US" dirty="0"/>
                  <a:t>A feature of monthly or quarterly time series where the average value differs systematically by month or season of the year</a:t>
                </a:r>
              </a:p>
              <a:p>
                <a:pPr lvl="1"/>
                <a:r>
                  <a:rPr lang="en-US" dirty="0"/>
                  <a:t>Similar to time trend, we may need to control for monthly or seasonal trends</a:t>
                </a:r>
              </a:p>
              <a:p>
                <a:r>
                  <a:rPr lang="en-US" dirty="0"/>
                  <a:t>Examples: </a:t>
                </a:r>
              </a:p>
              <a:p>
                <a:pPr lvl="1"/>
                <a:r>
                  <a:rPr lang="en-US" dirty="0"/>
                  <a:t>Does ice cream consumption cause shark attacks? Controlling for summer months, the spurious relationship goes away</a:t>
                </a:r>
              </a:p>
              <a:p>
                <a:pPr lvl="1"/>
                <a:r>
                  <a:rPr lang="en-US" dirty="0"/>
                  <a:t>Housing starts in the Midwest, we’ll likely see a slow down in winter</a:t>
                </a:r>
              </a:p>
              <a:p>
                <a:pPr lvl="1"/>
                <a:r>
                  <a:rPr lang="en-US" dirty="0"/>
                  <a:t>December-holidays season temporary jobs in retail or retail sales</a:t>
                </a:r>
              </a:p>
              <a:p>
                <a:r>
                  <a:rPr lang="en-US" dirty="0"/>
                  <a:t>Our expected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expected to be higher systematically during the season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870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95A33-8C5C-F230-F3EF-CD6F86BBD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OLS with Times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2DCCF-6B10-5B41-EB6D-8A5678090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90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we have seasonally unadjusted data, how do we control for seasonality?</a:t>
                </a:r>
              </a:p>
              <a:p>
                <a:pPr lvl="1"/>
                <a:r>
                  <a:rPr lang="en-US" dirty="0"/>
                  <a:t>We can include seasonal binary variables (or monthly binary variables) to account for seasonality in our time series process in our dependent, explanatory, or both variables</a:t>
                </a:r>
              </a:p>
              <a:p>
                <a:r>
                  <a:rPr lang="en-US" dirty="0"/>
                  <a:t>Seasonal binary variables</a:t>
                </a:r>
              </a:p>
              <a:p>
                <a:pPr lvl="1"/>
                <a:r>
                  <a:rPr lang="en-US" dirty="0"/>
                  <a:t>Similar to including a time trend, including these variables can be interpreted as “de-seasonalizing” the data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𝑆𝑝𝑟𝑖𝑛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𝑆𝑢𝑚𝑚𝑒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𝐴𝑢𝑡𝑢𝑚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Statistical agencies usually release seasonally adjusted or unadjusted data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884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EB404-D113-6925-8637-AC9E8863D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Goodness-of-Fit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E909E-F312-0275-981C-CC5F22BB9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73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Goodness of Fit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828664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with a Trending Dependent Variable</a:t>
                </a:r>
              </a:p>
              <a:p>
                <a:pPr lvl="1"/>
                <a:r>
                  <a:rPr lang="en-US" dirty="0"/>
                  <a:t>It is important to note that time series regressions are often computed with a very high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compared to cross-sectional data</a:t>
                </a:r>
              </a:p>
              <a:p>
                <a:pPr lvl="1"/>
                <a:r>
                  <a:rPr lang="en-US" dirty="0"/>
                  <a:t>Adjusted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for time series can be artificially high when the dependent variable is trending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just the measure of how large the residual variance is relative to the variance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Our Adjusted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=1−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828664" cy="4351338"/>
              </a:xfrm>
              <a:blipFill>
                <a:blip r:embed="rId2"/>
                <a:stretch>
                  <a:fillRect l="-820" t="-2035" r="-351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884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Goodness of Fit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5239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Our estimators of variance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𝑆𝑆𝑅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Our problem lies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It can substantially overestimate the variance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because it does not account for the time trend, unlike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One work around</a:t>
                </a:r>
              </a:p>
              <a:p>
                <a:pPr lvl="1"/>
                <a:r>
                  <a:rPr lang="en-US" dirty="0"/>
                  <a:t>Detrend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first, and then 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point: be cautious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with time series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52393" cy="4351338"/>
              </a:xfrm>
              <a:blipFill>
                <a:blip r:embed="rId2"/>
                <a:stretch>
                  <a:fillRect l="-952" t="-2326" r="-1310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975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1C855-D6FF-316E-F87E-01EA2A1D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and Weakly Dependent Time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9C7EB-F28C-35BC-6CA8-950080C477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89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F07A-98B5-EAFD-2248-36751777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and Weakly Dependent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9C404-3D24-F220-2F3D-2380951A6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likely have biased estimators using OLS with time series</a:t>
            </a:r>
          </a:p>
          <a:p>
            <a:r>
              <a:rPr lang="en-US" dirty="0"/>
              <a:t>However, we can have consistent estimators using </a:t>
            </a:r>
            <a:r>
              <a:rPr lang="en-US"/>
              <a:t>OLS with time series</a:t>
            </a:r>
            <a:endParaRPr lang="en-US" dirty="0"/>
          </a:p>
          <a:p>
            <a:r>
              <a:rPr lang="en-US" dirty="0"/>
              <a:t>We need a few essential features </a:t>
            </a:r>
          </a:p>
          <a:p>
            <a:pPr lvl="1"/>
            <a:r>
              <a:rPr lang="en-US" dirty="0"/>
              <a:t>We need </a:t>
            </a:r>
            <a:r>
              <a:rPr lang="en-US" b="1" dirty="0"/>
              <a:t>large samples </a:t>
            </a:r>
          </a:p>
          <a:p>
            <a:pPr lvl="1"/>
            <a:r>
              <a:rPr lang="en-US" dirty="0"/>
              <a:t>We need </a:t>
            </a:r>
            <a:r>
              <a:rPr lang="en-US" b="1" dirty="0"/>
              <a:t>stable</a:t>
            </a:r>
            <a:r>
              <a:rPr lang="en-US" dirty="0"/>
              <a:t> or stationary time series</a:t>
            </a:r>
          </a:p>
          <a:p>
            <a:pPr lvl="1"/>
            <a:r>
              <a:rPr lang="en-US" dirty="0"/>
              <a:t>We need </a:t>
            </a:r>
            <a:r>
              <a:rPr lang="en-US" b="1" dirty="0"/>
              <a:t>weak dependence </a:t>
            </a:r>
            <a:r>
              <a:rPr lang="en-US" dirty="0"/>
              <a:t>in the time series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75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33689-22A3-33D4-96A5-F76941718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6F40E-9937-B45B-D08D-02679073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and Weakly Dependent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110467-8413-D37B-7634-B6C65DA37A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Large Samples</a:t>
                </a:r>
              </a:p>
              <a:p>
                <a:pPr lvl="1"/>
                <a:r>
                  <a:rPr lang="en-US" dirty="0"/>
                  <a:t>We need to consider large sample approximations with time series</a:t>
                </a:r>
              </a:p>
              <a:p>
                <a:pPr lvl="1"/>
                <a:r>
                  <a:rPr lang="en-US" dirty="0"/>
                  <a:t>A bit ironic because large time series can be hard to come by</a:t>
                </a:r>
              </a:p>
              <a:p>
                <a:pPr lvl="1"/>
                <a:r>
                  <a:rPr lang="en-US" dirty="0"/>
                  <a:t>However, we need to rely on large sample approximations </a:t>
                </a:r>
              </a:p>
              <a:p>
                <a:pPr lvl="1"/>
                <a:r>
                  <a:rPr lang="en-US" dirty="0"/>
                  <a:t>We need to if major limit theorems hold for certain time series processes</a:t>
                </a:r>
              </a:p>
              <a:p>
                <a:r>
                  <a:rPr lang="en-US" dirty="0"/>
                  <a:t>Stability</a:t>
                </a:r>
              </a:p>
              <a:p>
                <a:pPr lvl="1"/>
                <a:r>
                  <a:rPr lang="en-US" dirty="0"/>
                  <a:t>In order to study relationships in time series, we need some assumption of stability for the </a:t>
                </a:r>
                <a:r>
                  <a:rPr lang="en-US" b="1" dirty="0"/>
                  <a:t>law of large number </a:t>
                </a:r>
                <a:r>
                  <a:rPr lang="en-US" dirty="0"/>
                  <a:t>and the </a:t>
                </a:r>
                <a:r>
                  <a:rPr lang="en-US" b="1" dirty="0"/>
                  <a:t>central limit theorem</a:t>
                </a:r>
              </a:p>
              <a:p>
                <a:r>
                  <a:rPr lang="en-US" dirty="0"/>
                  <a:t>Weakly Dependence</a:t>
                </a:r>
              </a:p>
              <a:p>
                <a:pPr lvl="1"/>
                <a:r>
                  <a:rPr lang="en-US" dirty="0"/>
                  <a:t>We need weakly dependence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for consistent estimators</a:t>
                </a:r>
              </a:p>
              <a:p>
                <a:pPr lvl="1"/>
                <a:r>
                  <a:rPr lang="en-US" dirty="0"/>
                  <a:t>The key is whether or not correlations within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tend to zero quickly enough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110467-8413-D37B-7634-B6C65DA37A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651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5596C-2FFA-E73C-5D62-7C25A2123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and Weakly Dependent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3F9067-E1EA-F9EF-1396-1593F6F96E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We’ll need to cover some definitions of stability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Stationary Time Series Process</a:t>
                </a:r>
              </a:p>
              <a:p>
                <a:pPr lvl="1"/>
                <a:r>
                  <a:rPr lang="en-US" dirty="0"/>
                  <a:t>A time series with probability distributions are stable over time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Stationary Stochastic Process</a:t>
                </a:r>
              </a:p>
              <a:p>
                <a:pPr lvl="1"/>
                <a:r>
                  <a:rPr lang="en-US" dirty="0"/>
                  <a:t>The stationary sequence is identically distributed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Nonstationary Stochastic Process</a:t>
                </a:r>
              </a:p>
              <a:p>
                <a:pPr lvl="1"/>
                <a:r>
                  <a:rPr lang="en-US" dirty="0"/>
                  <a:t>A time series process whose joint distributions are not constant over time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Covariance Stationary Process</a:t>
                </a:r>
              </a:p>
              <a:p>
                <a:pPr lvl="1"/>
                <a:r>
                  <a:rPr lang="en-US" dirty="0"/>
                  <a:t>A weaker form of stationary, where covariance depends on the 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3F9067-E1EA-F9EF-1396-1593F6F96E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623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F07A-98B5-EAFD-2248-36751777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:r>
                  <a:rPr lang="en-US" b="1" dirty="0"/>
                  <a:t>stationary time series process </a:t>
                </a:r>
                <a:r>
                  <a:rPr lang="en-US" dirty="0"/>
                  <a:t>is one whose </a:t>
                </a:r>
                <a:r>
                  <a:rPr lang="en-US" b="1" dirty="0"/>
                  <a:t>probability distributions are stable over time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Hence stationary</a:t>
                </a:r>
              </a:p>
              <a:p>
                <a:r>
                  <a:rPr lang="en-US" dirty="0"/>
                  <a:t>If we have a collection of random variables,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in the time series sequence and we shift the time period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, our joint probability distribution remains stable </a:t>
                </a:r>
              </a:p>
              <a:p>
                <a:pPr lvl="1"/>
                <a:r>
                  <a:rPr lang="en-US" dirty="0"/>
                  <a:t>Hence stationary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8799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97E4A-FA2C-9CE2-DF7A-DEA7155B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D55D-7D1B-F149-CF59-AEDE6E78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Stochastic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FD13AC-1E1C-60E8-5277-604F12FBEB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stochastic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a stationary if for every collection of time indices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&lt;…&lt;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the joint distribution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same as the joint distribution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the joint distribution for, say,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</m:sSub>
                  </m:oMath>
                </a14:m>
                <a:r>
                  <a:rPr lang="en-US" dirty="0"/>
                  <a:t>, should be the same as for, say,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In other words, the sequence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identically distributed</a:t>
                </a:r>
              </a:p>
              <a:p>
                <a:r>
                  <a:rPr lang="en-US" b="1" dirty="0"/>
                  <a:t>Note, that is identically distributed, not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b="1" dirty="0"/>
                  <a:t>, since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may be correlated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FD13AC-1E1C-60E8-5277-604F12FBE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785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734B-0099-476E-3CF1-927F271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83ECF4-1EBE-3585-038A-66BB230004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Rethinking Randomness with Time Series</a:t>
                </a:r>
              </a:p>
              <a:p>
                <a:pPr lvl="1"/>
                <a:r>
                  <a:rPr lang="en-US" dirty="0"/>
                  <a:t>We typically think of randomness as random sampling from cross-sections</a:t>
                </a:r>
              </a:p>
              <a:p>
                <a:pPr lvl="1"/>
                <a:r>
                  <a:rPr lang="en-US" dirty="0"/>
                  <a:t>We get a random sample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and we could take another</a:t>
                </a:r>
              </a:p>
              <a:p>
                <a:r>
                  <a:rPr lang="en-US" dirty="0"/>
                  <a:t>Stochastic Process</a:t>
                </a:r>
              </a:p>
              <a:p>
                <a:pPr lvl="1"/>
                <a:r>
                  <a:rPr lang="en-US" dirty="0"/>
                  <a:t>With Time Series, we have a </a:t>
                </a:r>
                <a:r>
                  <a:rPr lang="en-US" b="1" dirty="0"/>
                  <a:t>stochastic or time series process</a:t>
                </a:r>
              </a:p>
              <a:p>
                <a:pPr lvl="1"/>
                <a:r>
                  <a:rPr lang="en-US" dirty="0"/>
                  <a:t>A stochastic process means </a:t>
                </a:r>
                <a:r>
                  <a:rPr lang="en-US" b="1" dirty="0"/>
                  <a:t>a sequence of random variables indexed by time </a:t>
                </a:r>
                <a:r>
                  <a:rPr lang="en-US" dirty="0"/>
                  <a:t>usually 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Stochastic roughly means random </a:t>
                </a:r>
              </a:p>
              <a:p>
                <a:pPr lvl="1"/>
                <a:r>
                  <a:rPr lang="en-US" dirty="0"/>
                  <a:t>When we collect time series data, we collect one possible outcome or </a:t>
                </a:r>
                <a:r>
                  <a:rPr lang="en-US" b="1" dirty="0"/>
                  <a:t>realization</a:t>
                </a:r>
                <a:r>
                  <a:rPr lang="en-US" dirty="0"/>
                  <a:t> of the stochastic process</a:t>
                </a:r>
              </a:p>
              <a:p>
                <a:pPr lvl="1"/>
                <a:r>
                  <a:rPr lang="en-US" dirty="0"/>
                  <a:t>We cannot go back in time to realize another outcome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83ECF4-1EBE-3585-038A-66BB230004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778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89E4-E5AF-1D38-079D-2AC00F73B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Nonstationary Stochastic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52904-C801-50FE-9E80-3055A11E4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time series process whose joint distributions are not constant across different epochs/periods</a:t>
            </a:r>
          </a:p>
          <a:p>
            <a:r>
              <a:rPr lang="en-US" dirty="0"/>
              <a:t>A process with a time trend is clearly nonstationary, since it’s joint distribution (and mean) change over time</a:t>
            </a:r>
          </a:p>
        </p:txBody>
      </p:sp>
    </p:spTree>
    <p:extLst>
      <p:ext uri="{BB962C8B-B14F-4D97-AF65-F5344CB8AC3E}">
        <p14:creationId xmlns:p14="http://schemas.microsoft.com/office/powerpoint/2010/main" val="25229957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BDA6A-EFEF-E02F-883B-E28D05D54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59920-DD6A-AFBB-1972-BD52E419B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 Stationary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00BC96-A608-195E-0E71-01F1C83C16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weaker form of stationary</a:t>
                </a:r>
              </a:p>
              <a:p>
                <a:r>
                  <a:rPr lang="en-US" dirty="0"/>
                  <a:t>A stochastic process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with a finite second moment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constant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constant</a:t>
                </a:r>
              </a:p>
              <a:p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depends only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and not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covariance depends on the 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00BC96-A608-195E-0E71-01F1C83C16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738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F07A-98B5-EAFD-2248-36751777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stationary?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9C404-3D24-F220-2F3D-2380951A6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simplifies statements of the </a:t>
            </a:r>
            <a:r>
              <a:rPr lang="en-US" b="1" dirty="0"/>
              <a:t>Law of Large Numbers and Central Limit Theorem</a:t>
            </a:r>
          </a:p>
          <a:p>
            <a:r>
              <a:rPr lang="en-US" dirty="0"/>
              <a:t>We need to assume some sort of stability over time to understand the relationship between two or more variables</a:t>
            </a:r>
          </a:p>
          <a:p>
            <a:r>
              <a:rPr lang="en-US" dirty="0"/>
              <a:t>Stationary deals with stability in the joint probability distribution as the time series process moves through 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5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F07A-98B5-EAFD-2248-36751777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and Weakly Dependent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Weakly Dependent Time Series</a:t>
                </a:r>
              </a:p>
              <a:p>
                <a:pPr lvl="1"/>
                <a:r>
                  <a:rPr lang="en-US" dirty="0"/>
                  <a:t>A stationary time series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weakly dependent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are ”almost independent”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increases without bound</a:t>
                </a:r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will likely be correlated, but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</m:oMath>
                </a14:m>
                <a:r>
                  <a:rPr lang="en-US" dirty="0"/>
                  <a:t> will be independent</a:t>
                </a:r>
              </a:p>
              <a:p>
                <a:r>
                  <a:rPr lang="en-US" dirty="0"/>
                  <a:t>Covariance stationary sequences</a:t>
                </a:r>
              </a:p>
              <a:p>
                <a:pPr lvl="1"/>
                <a:r>
                  <a:rPr lang="en-US" dirty="0"/>
                  <a:t>Can be characterized as weakly dependent if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goes to zero sufficiently quickly</a:t>
                </a:r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means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or </a:t>
                </a:r>
                <a:r>
                  <a:rPr lang="en-US" b="1" dirty="0"/>
                  <a:t>Asymptotically uncorrelated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We use weakly dependence to replace the random sampling assumption</a:t>
                </a:r>
              </a:p>
              <a:p>
                <a:pPr lvl="1"/>
                <a:r>
                  <a:rPr lang="en-US" b="1" dirty="0"/>
                  <a:t>We use stationary to appeal to the Law of Large Numbers and Central Limit Theorem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524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F07A-98B5-EAFD-2248-36751777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Weakly Dependent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Autoregressive Process of order one,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a time series model whose current value depends linearly on its most recent value plus an unpredictable error/disturbance </a:t>
                </a:r>
              </a:p>
              <a:p>
                <a:pPr lvl="1"/>
                <a:r>
                  <a:rPr lang="en-US" dirty="0"/>
                  <a:t>A crucial assumption for weak dependence is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which means that we have a stable AR(1) process</a:t>
                </a:r>
              </a:p>
              <a:p>
                <a:r>
                  <a:rPr lang="en-US" dirty="0"/>
                  <a:t>Expected value of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goes to zero quickly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168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384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F07A-98B5-EAFD-2248-36751777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Weakly Dependent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Moving Average Process of order one MA(1)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just a weighted average of the error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 2, …,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Sequence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Trend-stationary process</a:t>
                </a:r>
              </a:p>
              <a:p>
                <a:pPr lvl="1"/>
                <a:r>
                  <a:rPr lang="en-US" dirty="0"/>
                  <a:t>While trending series are not stationary (hence stable), a series that is stationary about its time trend is weakly dependent</a:t>
                </a:r>
              </a:p>
              <a:p>
                <a:pPr lvl="1"/>
                <a:r>
                  <a:rPr lang="en-US" dirty="0"/>
                  <a:t>If we include a time trends, and it satisfies consistency assumptions (discussed next), then we can have a consistent estimators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23008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5C63-400B-4F38-56DA-74D3AC23D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Properties of OLS with Time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0BCE3-9FBF-8715-377A-B95AF2121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32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0F0-FF9C-AAED-575D-D0CF19EA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It might be difficult to get unbiased estimators with OLS, but we can appeal to the Law of Large Numbers and Central Limit Theorem for </a:t>
                </a:r>
                <a:r>
                  <a:rPr lang="en-US" b="1" dirty="0"/>
                  <a:t>consistent </a:t>
                </a:r>
                <a:r>
                  <a:rPr lang="en-US" dirty="0"/>
                  <a:t>estimators</a:t>
                </a:r>
              </a:p>
              <a:p>
                <a:pPr lvl="1"/>
                <a:r>
                  <a:rPr lang="en-US" dirty="0"/>
                  <a:t>The strict exogeneity assumption for unbiasedness will likely be violated with the nature of time series</a:t>
                </a:r>
              </a:p>
              <a:p>
                <a:r>
                  <a:rPr lang="en-US" dirty="0"/>
                  <a:t>TSC.1: Linearity and Weak Dependence</a:t>
                </a:r>
              </a:p>
              <a:p>
                <a:pPr lvl="1"/>
                <a:r>
                  <a:rPr lang="en-US" dirty="0"/>
                  <a:t>Similar to TS.1 (Linear in Parameters), </a:t>
                </a:r>
                <a:r>
                  <a:rPr lang="en-US" b="1" dirty="0"/>
                  <a:t>and</a:t>
                </a:r>
              </a:p>
              <a:p>
                <a:pPr lvl="1"/>
                <a:r>
                  <a:rPr lang="en-US" dirty="0"/>
                  <a:t>We assume that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stationary and weakly dependent and the law of large numbers and central limit theorem can be applied to sample average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7274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0F0-FF9C-AAED-575D-D0CF19EA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TSC.2: No Perfect Multicollinearity</a:t>
                </a:r>
              </a:p>
              <a:p>
                <a:pPr lvl="1"/>
                <a:r>
                  <a:rPr lang="en-US" dirty="0"/>
                  <a:t>Same as TS.2</a:t>
                </a:r>
              </a:p>
              <a:p>
                <a:r>
                  <a:rPr lang="en-US" dirty="0"/>
                  <a:t>TSC.3: Zero Conditional Mean</a:t>
                </a:r>
              </a:p>
              <a:p>
                <a:pPr lvl="1"/>
                <a:r>
                  <a:rPr lang="en-US" dirty="0"/>
                  <a:t>The explanatory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contemporaneously exogenous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Notice that </a:t>
                </a:r>
                <a:r>
                  <a:rPr lang="en-US" b="1" dirty="0"/>
                  <a:t>it says contemporaneously exogenous </a:t>
                </a:r>
                <a:r>
                  <a:rPr lang="en-US" dirty="0"/>
                  <a:t>and it is a weaker assumption than strict exogeneity</a:t>
                </a:r>
              </a:p>
              <a:p>
                <a:pPr lvl="1"/>
                <a:r>
                  <a:rPr lang="en-US" dirty="0"/>
                  <a:t>But with stationarity, it should be the same for each period</a:t>
                </a:r>
              </a:p>
              <a:p>
                <a:pPr lvl="1"/>
                <a:r>
                  <a:rPr lang="en-US" dirty="0"/>
                  <a:t>Without stationarity, we would need the assumption to hold for every period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6716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0F0-FF9C-AAED-575D-D0CF19EA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Theorem: Consistency of OLS</a:t>
                </a:r>
              </a:p>
              <a:p>
                <a:pPr lvl="1"/>
                <a:r>
                  <a:rPr lang="en-US" dirty="0"/>
                  <a:t>If TSC.1, TSC.2, and TSC.3 assumptions hold, then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1, 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differs from our TS.1-TS.3, which had unbiasedness of OLS</a:t>
                </a:r>
              </a:p>
              <a:p>
                <a:pPr lvl="1"/>
                <a:r>
                  <a:rPr lang="en-US" dirty="0"/>
                  <a:t>Our OLS estimators may be consistent, but not unbiased since contemporaneously exogeneity is weaker than strict exogeneity</a:t>
                </a:r>
              </a:p>
              <a:p>
                <a:pPr lvl="1"/>
                <a:r>
                  <a:rPr lang="en-US" b="1" dirty="0"/>
                  <a:t>Our expected value may be biased, but as our estimator will convergence onto the correct parameter as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For example, our estimate of a mean will be biased 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, but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our estimate converges on the correct parameter</a:t>
                </a:r>
              </a:p>
              <a:p>
                <a:pPr lvl="1"/>
                <a:r>
                  <a:rPr lang="en-US" dirty="0"/>
                  <a:t>However, </a:t>
                </a:r>
                <a:r>
                  <a:rPr lang="en-US" b="1" dirty="0"/>
                  <a:t>we need weakly dependence in the underlying time series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0952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14476-B685-1525-E6CA-107A1307F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72EE8C-76CB-449C-FDBA-AEA459404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7605" y="1763327"/>
            <a:ext cx="6323697" cy="458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960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0F0-FF9C-AAED-575D-D0CF19EA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TSC.4: Homoskedasticity </a:t>
                </a:r>
              </a:p>
              <a:p>
                <a:pPr lvl="1"/>
                <a:r>
                  <a:rPr lang="en-US" dirty="0"/>
                  <a:t>The errors are contemporaneously </a:t>
                </a:r>
                <a:r>
                  <a:rPr lang="en-US" dirty="0" err="1"/>
                  <a:t>homoskedastic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Notice it’s not strict, but contemporaneously homoskedasticity </a:t>
                </a:r>
              </a:p>
              <a:p>
                <a:r>
                  <a:rPr lang="en-US" dirty="0"/>
                  <a:t>TSC.5: No Serial Correlation/Autocorrelation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bigger problem in static and finite lag distribution models compared to AR models, but we still need to test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 models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440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70733-8B53-ECE8-0FAF-8A874BBE3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F15A2-9705-7AC3-8AC4-8AE84E9BC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0F93F6-B68E-A1C2-72A3-07E8A9E3E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Theorem: Asymptotic Normality of OLS</a:t>
                </a:r>
              </a:p>
              <a:p>
                <a:pPr lvl="1"/>
                <a:r>
                  <a:rPr lang="en-US" dirty="0"/>
                  <a:t>Under TSC.1-TSC.5, OLS estimators are </a:t>
                </a:r>
                <a:r>
                  <a:rPr lang="en-US" b="1" dirty="0"/>
                  <a:t>asymptotically</a:t>
                </a:r>
                <a:r>
                  <a:rPr lang="en-US" dirty="0"/>
                  <a:t> normally distributed</a:t>
                </a:r>
              </a:p>
              <a:p>
                <a:pPr lvl="1"/>
                <a:r>
                  <a:rPr lang="en-US" dirty="0"/>
                  <a:t>Our tests statistics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𝐿𝑀</m:t>
                        </m:r>
                      </m:e>
                    </m:d>
                  </m:oMath>
                </a14:m>
                <a:r>
                  <a:rPr lang="en-US" dirty="0"/>
                  <a:t> are asymptotically valid </a:t>
                </a:r>
              </a:p>
              <a:p>
                <a:r>
                  <a:rPr lang="en-US" dirty="0"/>
                  <a:t>Even if one of our assumption for unbiasedness fail under TS.1-TS.5</a:t>
                </a:r>
              </a:p>
              <a:p>
                <a:pPr lvl="1"/>
                <a:r>
                  <a:rPr lang="en-US" dirty="0"/>
                  <a:t> Our OLS estimators can be consistent under TSC.1-TSC.5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0F93F6-B68E-A1C2-72A3-07E8A9E3E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485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0F0-FF9C-AAED-575D-D0CF19EA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9551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Example: Static Model can be weakly dependent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Under weak dependence, the condition sufficient for consistency</a:t>
                </a:r>
              </a:p>
              <a:p>
                <a:pPr lvl="1"/>
                <a:r>
                  <a:rPr lang="en-US" dirty="0"/>
                  <a:t>Under TSC.3: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TSC.3 does not rule 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but TS3 does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reacts to a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example: percentage change in money supply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and last month’s rate of inflation,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, and this kind of feedback is allowed under TSC.3 but not TS3</a:t>
                </a:r>
              </a:p>
              <a:p>
                <a:r>
                  <a:rPr lang="en-US" dirty="0"/>
                  <a:t>Similar issue under Finite Distribution Lag Model</a:t>
                </a:r>
              </a:p>
              <a:p>
                <a:pPr lvl="1"/>
                <a:r>
                  <a:rPr lang="en-US" dirty="0"/>
                  <a:t>Does not require asymptotic theory, since strict exogeneity can still hold for Static or FDL models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95513"/>
              </a:xfrm>
              <a:blipFill>
                <a:blip r:embed="rId2"/>
                <a:stretch>
                  <a:fillRect l="-1086" t="-2902" r="-121" b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6908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0F0-FF9C-AAED-575D-D0CF19EA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Example: AR(1) Model</a:t>
                </a:r>
              </a:p>
              <a:p>
                <a:pPr lvl="1"/>
                <a:r>
                  <a:rPr lang="en-US" dirty="0"/>
                  <a:t>Requires asymptotic theory since it clearly violates strict exogeneity</a:t>
                </a:r>
              </a:p>
              <a:p>
                <a:pPr lvl="1"/>
                <a:r>
                  <a:rPr lang="en-US" dirty="0"/>
                  <a:t>Why?  Because strictly exogeneous cannot react to past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model is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Under TSC.3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 TSC.3 holds and is consistent</a:t>
                </a:r>
              </a:p>
              <a:p>
                <a:r>
                  <a:rPr lang="en-US" dirty="0"/>
                  <a:t>Under TS.3</a:t>
                </a:r>
              </a:p>
              <a:p>
                <a:pPr lvl="1"/>
                <a:r>
                  <a:rPr lang="en-US" dirty="0"/>
                  <a:t>Strict exogeneity is violated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contains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needs to be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and violates TS3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6089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0DA54-650B-DE89-6028-931CE451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116C4-2F43-8C69-9AE2-B11C301A07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about AR models with more than 1 lag?</a:t>
                </a:r>
              </a:p>
              <a:p>
                <a:pPr lvl="1"/>
                <a:r>
                  <a:rPr lang="en-US" dirty="0"/>
                  <a:t>If there are two lags then we have an autoregressive model of order two AR(2)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stability conditions to ensure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US" dirty="0"/>
                  <a:t> is weakly dependent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116C4-2F43-8C69-9AE2-B11C301A0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4884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BFBE6-F4E0-039F-A616-699C5623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85D40-FE84-DF09-B6D9-4C38058FA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7197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FD3D3-0070-57CF-6B0E-47062430D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Times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57B92-0C3F-F058-5B4F-AE7E416A7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839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574F-87E9-882D-8078-D0600AF8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B391F-AE65-583F-84A6-8440CBCF1D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2686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Highly Persistent Time Series</a:t>
                </a:r>
              </a:p>
              <a:p>
                <a:pPr lvl="1"/>
                <a:r>
                  <a:rPr lang="en-US" dirty="0"/>
                  <a:t>A time series process where the outcomes in the distant future are highly correlated with current outcomes</a:t>
                </a:r>
              </a:p>
              <a:p>
                <a:pPr lvl="1"/>
                <a:r>
                  <a:rPr lang="en-US" dirty="0"/>
                  <a:t>Highly persistent time series are characterized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model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OLS estimators are no longer consistent</a:t>
                </a:r>
              </a:p>
              <a:p>
                <a:pPr lvl="1"/>
                <a:r>
                  <a:rPr lang="en-US" dirty="0"/>
                  <a:t>We need weak dependence for our OLS estimators to be consistent</a:t>
                </a:r>
              </a:p>
              <a:p>
                <a:pPr lvl="1"/>
                <a:r>
                  <a:rPr lang="en-US" dirty="0"/>
                  <a:t>However, when times series are highly persistent, the law of large numbers and central limit theorem no longer apply</a:t>
                </a:r>
              </a:p>
              <a:p>
                <a:pPr lvl="1"/>
                <a:r>
                  <a:rPr lang="en-US" dirty="0"/>
                  <a:t>For stability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model, we need the assumption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and we may not have this with highly persistent time series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B391F-AE65-583F-84A6-8440CBCF1D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26867"/>
              </a:xfrm>
              <a:blipFill>
                <a:blip r:embed="rId2"/>
                <a:stretch>
                  <a:fillRect l="-1086" t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6503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574F-87E9-882D-8078-D0600AF8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B391F-AE65-583F-84A6-8440CBCF1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6867"/>
          </a:xfrm>
        </p:spPr>
        <p:txBody>
          <a:bodyPr>
            <a:normAutofit/>
          </a:bodyPr>
          <a:lstStyle/>
          <a:p>
            <a:r>
              <a:rPr lang="en-US" dirty="0"/>
              <a:t>Types of Highly Persistent Time Series</a:t>
            </a:r>
          </a:p>
          <a:p>
            <a:pPr lvl="1"/>
            <a:r>
              <a:rPr lang="en-US" dirty="0"/>
              <a:t>Random Walk</a:t>
            </a:r>
          </a:p>
          <a:p>
            <a:pPr lvl="1"/>
            <a:r>
              <a:rPr lang="en-US" dirty="0"/>
              <a:t>Unit Root Process</a:t>
            </a:r>
          </a:p>
          <a:p>
            <a:pPr lvl="1"/>
            <a:r>
              <a:rPr lang="en-US" dirty="0"/>
              <a:t>Random Walk with Drift</a:t>
            </a:r>
          </a:p>
          <a:p>
            <a:r>
              <a:rPr lang="en-US" dirty="0"/>
              <a:t>What to do?</a:t>
            </a:r>
          </a:p>
          <a:p>
            <a:pPr lvl="1"/>
            <a:r>
              <a:rPr lang="en-US" dirty="0"/>
              <a:t>We can use transformations for use highly persistent times series</a:t>
            </a:r>
          </a:p>
          <a:p>
            <a:pPr lvl="1"/>
            <a:r>
              <a:rPr lang="en-US" dirty="0"/>
              <a:t>We’ll turn a highly persistent time series into a weakly dependent one</a:t>
            </a:r>
          </a:p>
        </p:txBody>
      </p:sp>
    </p:spTree>
    <p:extLst>
      <p:ext uri="{BB962C8B-B14F-4D97-AF65-F5344CB8AC3E}">
        <p14:creationId xmlns:p14="http://schemas.microsoft.com/office/powerpoint/2010/main" val="41842012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574F-87E9-882D-8078-D0600AF8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B391F-AE65-583F-84A6-8440CBCF1D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Random Walk</a:t>
                </a:r>
              </a:p>
              <a:p>
                <a:pPr lvl="1"/>
                <a:r>
                  <a:rPr lang="en-US" dirty="0"/>
                  <a:t>Many times series can be characterized as a </a:t>
                </a:r>
                <a:r>
                  <a:rPr lang="en-US" b="1" dirty="0"/>
                  <a:t>random walk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A random walk is a time series process where the next period’s value is obtained as this period’s value, plus an uncorrelated error term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 </m:t>
                    </m:r>
                  </m:oMath>
                </a14:m>
                <a:r>
                  <a:rPr lang="en-US" dirty="0"/>
                  <a:t>   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 2, …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with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b="1" dirty="0"/>
                  <a:t>The expected value of a random walk does not depend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The variance does of a random walk does depend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B391F-AE65-583F-84A6-8440CBCF1D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778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95298-795E-F3D9-8715-0E7652CDE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5229A-D153-2FFB-63E6-6BBC7D166B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Stochastic Process</a:t>
                </a:r>
              </a:p>
              <a:p>
                <a:pPr lvl="1"/>
                <a:r>
                  <a:rPr lang="en-US" dirty="0"/>
                  <a:t>Randomness in the stochastic process or time series process comes from the possibility if conditions were different we could realize another possible outcome</a:t>
                </a:r>
              </a:p>
              <a:p>
                <a:r>
                  <a:rPr lang="en-US" dirty="0"/>
                  <a:t>Sample Size</a:t>
                </a:r>
              </a:p>
              <a:p>
                <a:pPr lvl="1"/>
                <a:r>
                  <a:rPr lang="en-US" dirty="0"/>
                  <a:t>With our OLS we think of sample size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our Pooled or Panel Data we think of sample size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Time Series, our sample size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Examples of Times Series regressions before discussing Weaky Dependent and Highly Persistent variables</a:t>
                </a:r>
              </a:p>
              <a:p>
                <a:pPr lvl="1"/>
                <a:r>
                  <a:rPr lang="en-US" dirty="0"/>
                  <a:t>Static Models</a:t>
                </a:r>
              </a:p>
              <a:p>
                <a:pPr lvl="1"/>
                <a:r>
                  <a:rPr lang="en-US" dirty="0"/>
                  <a:t>Finite Distributed Lag Models</a:t>
                </a:r>
              </a:p>
              <a:p>
                <a:pPr lvl="1"/>
                <a:r>
                  <a:rPr lang="en-US" dirty="0"/>
                  <a:t>Event Studies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5229A-D153-2FFB-63E6-6BBC7D166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1897" b="-1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5282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574F-87E9-882D-8078-D0600AF8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B391F-AE65-583F-84A6-8440CBCF1D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 matter how far into the future we look, our best prediction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is today’s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/>
                  <a:t>                                (remember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means “for all”)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follows a random walk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is closer to 1 for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the correlation does tend to go to zero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but</a:t>
                </a:r>
                <a:r>
                  <a:rPr lang="en-US" dirty="0"/>
                  <a:t> </a:t>
                </a:r>
                <a:r>
                  <a:rPr lang="en-US" b="1" dirty="0"/>
                  <a:t>it does not do so quickly</a:t>
                </a:r>
                <a:r>
                  <a:rPr lang="en-US" dirty="0"/>
                  <a:t>, so it is not covariance stationary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B391F-AE65-583F-84A6-8440CBCF1D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4886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574F-87E9-882D-8078-D0600AF8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6D98B-4F5B-7AC0-FEAA-D437DB346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359" y="1217365"/>
            <a:ext cx="7755873" cy="5640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ECBE9C5-F596-73DB-E1FC-9E0ADD8F00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Examples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realizations</a:t>
                </a:r>
              </a:p>
              <a:p>
                <a:r>
                  <a:rPr lang="en-US" dirty="0"/>
                  <a:t>Created in Stata</a:t>
                </a:r>
                <a:br>
                  <a:rPr lang="en-US" dirty="0"/>
                </a:br>
                <a:r>
                  <a:rPr lang="en-US" dirty="0"/>
                  <a:t>with random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ECBE9C5-F596-73DB-E1FC-9E0ADD8F00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63710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501BC-488C-B87D-F198-55C0F6FE8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37D6F-F704-35F3-EEF5-0F2478DA3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3-month</a:t>
            </a:r>
            <a:br>
              <a:rPr lang="en-US" dirty="0"/>
            </a:br>
            <a:r>
              <a:rPr lang="en-US" dirty="0"/>
              <a:t>T-Bill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C4DAD1-6B5A-5CB6-52F0-4322CD6AE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489" y="1946810"/>
            <a:ext cx="9535555" cy="481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27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2F32-9318-8CC3-67E2-DBF6CF71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F6B00-5DE7-4C15-6E2E-DF6A9619B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652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Unit Root Process</a:t>
                </a:r>
              </a:p>
              <a:p>
                <a:pPr lvl="1"/>
                <a:r>
                  <a:rPr lang="en-US" dirty="0"/>
                  <a:t>A unit root process is a highly persistent time series where the current value equal the last period plus a weakly dependent disturbance.</a:t>
                </a:r>
              </a:p>
              <a:p>
                <a:pPr lvl="1"/>
                <a:r>
                  <a:rPr lang="en-US" dirty="0"/>
                  <a:t>Its name comes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model for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With a Unit Root Process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no longer a normal random variable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weakly dependent error term that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no longer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sequence</a:t>
                </a:r>
              </a:p>
              <a:p>
                <a:pPr lvl="1"/>
                <a:r>
                  <a:rPr lang="en-US" b="1" dirty="0"/>
                  <a:t>A random walk is a special case of a unit root process</a:t>
                </a:r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A unit root process is different from a trending behavior, since a trending behavior may not be highly persistent</a:t>
                </a:r>
              </a:p>
              <a:p>
                <a:pPr lvl="1"/>
                <a:r>
                  <a:rPr lang="en-US" dirty="0"/>
                  <a:t>Unemployment rates, interest rates, and inflation rates may be highly persistent, but may have no obvious upward or downward trends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F6B00-5DE7-4C15-6E2E-DF6A9619B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6529"/>
              </a:xfrm>
              <a:blipFill>
                <a:blip r:embed="rId2"/>
                <a:stretch>
                  <a:fillRect l="-965" t="-2344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56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2F32-9318-8CC3-67E2-DBF6CF71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F6B00-5DE7-4C15-6E2E-DF6A9619B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Random Walk with Drift</a:t>
                </a:r>
              </a:p>
              <a:p>
                <a:pPr lvl="1"/>
                <a:r>
                  <a:rPr lang="en-US" dirty="0"/>
                  <a:t>We can have a highly persistent time series with a clear trend and one such model is a random walk with a drift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highly persistent,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distributed normally</a:t>
                </a:r>
              </a:p>
              <a:p>
                <a:pPr lvl="1"/>
                <a:r>
                  <a:rPr lang="en-US" b="1" dirty="0"/>
                  <a:t>We add a drift, or a constant, to the random walk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A random walk with drift is also a unit root process special case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F6B00-5DE7-4C15-6E2E-DF6A9619B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7066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2F32-9318-8CC3-67E2-DBF6CF71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F6B00-5DE7-4C15-6E2E-DF6A9619B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Walk</a:t>
            </a:r>
            <a:br>
              <a:rPr lang="en-US" dirty="0"/>
            </a:br>
            <a:r>
              <a:rPr lang="en-US" dirty="0"/>
              <a:t>with a Drift</a:t>
            </a:r>
            <a:br>
              <a:rPr lang="en-US" dirty="0"/>
            </a:br>
            <a:r>
              <a:rPr lang="en-US" dirty="0"/>
              <a:t>example </a:t>
            </a:r>
            <a:br>
              <a:rPr lang="en-US" dirty="0"/>
            </a:br>
            <a:r>
              <a:rPr lang="en-US" dirty="0"/>
              <a:t>from Stata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7F386-664A-BB11-5CD0-29A3BE60E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197" y="1203591"/>
            <a:ext cx="7644787" cy="555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638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FFDD-8614-FFB8-F523-3475D394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of Highly Persistent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need to be cautious when running OLS estimators on a highly persistent time series if assumptions are violated</a:t>
                </a:r>
              </a:p>
              <a:p>
                <a:pPr lvl="1"/>
                <a:r>
                  <a:rPr lang="en-US" dirty="0"/>
                  <a:t>We no longer have the weakly dependency for consistency</a:t>
                </a:r>
              </a:p>
              <a:p>
                <a:pPr lvl="1"/>
                <a:r>
                  <a:rPr lang="en-US" dirty="0"/>
                  <a:t>Simple transformation can turn highly persistent time series into weakly dependent ones</a:t>
                </a:r>
              </a:p>
              <a:p>
                <a:r>
                  <a:rPr lang="en-US" dirty="0"/>
                  <a:t>Integrated Order of Zero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A time series process that is stationary and weakly dependent</a:t>
                </a:r>
              </a:p>
              <a:p>
                <a:pPr lvl="1"/>
                <a:r>
                  <a:rPr lang="en-US" dirty="0"/>
                  <a:t>It will satisfy the law of large number and the central limit theorem</a:t>
                </a:r>
              </a:p>
              <a:p>
                <a:pPr lvl="1"/>
                <a:r>
                  <a:rPr lang="en-US" dirty="0"/>
                  <a:t>No transformations are needed for OLS estimators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8913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FFDD-8614-FFB8-F523-3475D394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of Highly Persistent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Integrated Order of One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 time series process that are highly persistent, but the first difference is weakly dependent</a:t>
                </a:r>
              </a:p>
              <a:p>
                <a:pPr lvl="1"/>
                <a:r>
                  <a:rPr lang="en-US" dirty="0"/>
                  <a:t>Unit root processes can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We take the first difference to get a weakly dependent and often stationary time series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process are said to be </a:t>
                </a:r>
                <a:r>
                  <a:rPr lang="en-US" b="1" dirty="0"/>
                  <a:t>difference-stationary process</a:t>
                </a:r>
                <a:endParaRPr lang="en-US" dirty="0"/>
              </a:p>
              <a:p>
                <a:r>
                  <a:rPr lang="en-US" dirty="0"/>
                  <a:t>Transform a random walk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 3,…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Therefore,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actually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sequence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any weakly dependent process, then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will be weakly dependent</a:t>
                </a:r>
              </a:p>
              <a:p>
                <a:pPr lvl="1"/>
                <a:r>
                  <a:rPr lang="en-US" dirty="0"/>
                  <a:t>If there is a time trend, then the FD removes any time trend or drift (if linear)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17303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FFDD-8614-FFB8-F523-3475D394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of Highly Persistent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Strictly positive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can be transformed into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process by transforming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with natural logs</a:t>
                </a:r>
              </a:p>
              <a:p>
                <a:pPr lvl="1"/>
                <a:r>
                  <a:rPr lang="en-US" dirty="0"/>
                  <a:t>First, transform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into a natural log</a:t>
                </a:r>
              </a:p>
              <a:p>
                <a:pPr lvl="1"/>
                <a:r>
                  <a:rPr lang="en-US" dirty="0"/>
                  <a:t>Next, take the first difference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We can use proportions and percent change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directly</a:t>
                </a:r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, so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0394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FFDD-8614-FFB8-F523-3475D394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of Highly Persistent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First difference can take care of time trends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This also works when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follows a linear trend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325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95298-795E-F3D9-8715-0E7652CDE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5229A-D153-2FFB-63E6-6BBC7D166B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Static Model</a:t>
                </a:r>
              </a:p>
              <a:p>
                <a:pPr lvl="1"/>
                <a:r>
                  <a:rPr lang="en-US" dirty="0"/>
                  <a:t>We are modeling a </a:t>
                </a:r>
                <a:r>
                  <a:rPr lang="en-US" b="1" dirty="0"/>
                  <a:t>contemporaneous</a:t>
                </a:r>
                <a:r>
                  <a:rPr lang="en-US" dirty="0"/>
                  <a:t> relations (or the same time period) between our dependent and explanatory variables </a:t>
                </a:r>
              </a:p>
              <a:p>
                <a:pPr lvl="1"/>
                <a:r>
                  <a:rPr lang="en-US" dirty="0"/>
                  <a:t>This isn’t too different from what we saw with Pooled OLS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will have an immediate effect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914400" lvl="2" indent="0">
                  <a:buNone/>
                </a:pPr>
                <a:endParaRPr lang="en-US" dirty="0"/>
              </a:p>
              <a:p>
                <a:r>
                  <a:rPr lang="en-US" dirty="0"/>
                  <a:t>An example is a static Phillips Curve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𝑖𝑛𝑓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𝑢𝑛𝑒𝑚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study contemporaneous relationship (or trade off) between inflation and unemployment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5229A-D153-2FFB-63E6-6BBC7D166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46847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FFDD-8614-FFB8-F523-3475D394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of Highly Persistent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How do we know if a time series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then we have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/>
                  <a:t> series, but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then we have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series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Informal Method</a:t>
                </a:r>
              </a:p>
              <a:p>
                <a:pPr lvl="1"/>
                <a:r>
                  <a:rPr lang="en-US" dirty="0"/>
                  <a:t>We can estimate the first order autocorrelation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by the law of large numbers,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be consistent, but not unbiased,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is difficult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since the estimator can have severe downward bias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but a </a:t>
                </a:r>
                <a:r>
                  <a:rPr lang="en-US" b="1" dirty="0"/>
                  <a:t>rule of thumb </a:t>
                </a:r>
                <a:r>
                  <a:rPr lang="en-US" dirty="0"/>
                  <a:t>is use FD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&gt;0.8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&gt;0.9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Dickey-Fuller (DF) test for a unit root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then our one-sided alternative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cannot use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distribution, we need to use a Dickey-Fuller Distribution</a:t>
                </a:r>
              </a:p>
              <a:p>
                <a:pPr lvl="1"/>
                <a:r>
                  <a:rPr lang="en-US" dirty="0"/>
                  <a:t>We can use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-statistic against the Dickey-Fuller Distribution to test the hypothesis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9538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3953-E9E5-BE8E-B6E4-0273ED71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Complete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E6BCD-D65F-CDD1-C244-C0B569A82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59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9852-7691-8CA0-D252-8BAE44C0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Complete Models and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Dynamically Complete Model</a:t>
                </a:r>
              </a:p>
              <a:p>
                <a:pPr lvl="1"/>
                <a:r>
                  <a:rPr lang="en-US" b="1" dirty="0"/>
                  <a:t>A time series model where no additional lags of either dependent or explanatory variables help to explain the mean of the dependent variable</a:t>
                </a:r>
              </a:p>
              <a:p>
                <a:pPr lvl="1"/>
                <a:r>
                  <a:rPr lang="en-US" dirty="0"/>
                  <a:t>Dynamically complete models should take care of the serial correlation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model under zero conditional mean </a:t>
                </a:r>
              </a:p>
              <a:p>
                <a:pPr lvl="1"/>
                <a:r>
                  <a:rPr lang="en-US" dirty="0"/>
                  <a:t>The errors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must be serially uncorrelated if it is truly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satisfy TSC.5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about Static and Finite Distributed Lag Models?</a:t>
                </a:r>
              </a:p>
              <a:p>
                <a:pPr lvl="1"/>
                <a:r>
                  <a:rPr lang="en-US" dirty="0"/>
                  <a:t>Static and FDL models can satisfy TSC.5 if they are dynamically complete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Serial correlation could possibly be a sign that the model is mis-specified, but not always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5691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9852-7691-8CA0-D252-8BAE44C0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Complete Models and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Dynamically Complete Static Model</a:t>
                </a:r>
              </a:p>
              <a:p>
                <a:pPr lvl="1"/>
                <a:r>
                  <a:rPr lang="en-US" dirty="0"/>
                  <a:t>We have a static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Which is similar to our panel data models so far</a:t>
                </a:r>
              </a:p>
              <a:p>
                <a:r>
                  <a:rPr lang="en-US" dirty="0"/>
                  <a:t>For consistency, </a:t>
                </a:r>
              </a:p>
              <a:p>
                <a:pPr lvl="1"/>
                <a:r>
                  <a:rPr lang="en-US" dirty="0"/>
                  <a:t>We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Generally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will be serially correlated</a:t>
                </a:r>
              </a:p>
              <a:p>
                <a:pPr lvl="1"/>
                <a:r>
                  <a:rPr lang="en-US" dirty="0"/>
                  <a:t>However, if we condition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on the dynamically complete model, then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then TSC.5 holds</a:t>
                </a:r>
              </a:p>
              <a:p>
                <a:r>
                  <a:rPr lang="en-US" dirty="0"/>
                  <a:t>Our dynamically complete static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our assumption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holds, then it says that once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has been controlled, no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explain the current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50608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9852-7691-8CA0-D252-8BAE44C0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Complete Models and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Dynamically Complete Finite Distribution Lag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the model captures all of the distributed lag dynamics then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Only two lags matter</a:t>
                </a:r>
              </a:p>
              <a:p>
                <a:r>
                  <a:rPr lang="en-US" dirty="0"/>
                  <a:t>If we assume that no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or no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then it is dynamically complete and no serial correlation affects the estimators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2252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9852-7691-8CA0-D252-8BAE44C0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Complete Models and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General Dynamically Complete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captures all dependent and explanatory lags that explain current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It is dynamically complete if all of the relevant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Sequential Exogeneity</a:t>
                </a:r>
              </a:p>
              <a:p>
                <a:pPr lvl="1"/>
                <a:r>
                  <a:rPr lang="en-US" dirty="0"/>
                  <a:t>In panel or time series models, the </a:t>
                </a:r>
                <a:r>
                  <a:rPr lang="en-US" b="1" dirty="0"/>
                  <a:t>error term in the current period </a:t>
                </a:r>
                <a:r>
                  <a:rPr lang="en-US" dirty="0"/>
                  <a:t>has zero conditional mean on all current or past explanatory variables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Dynamically completeness and sequential exogeneity have the same conditions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23982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5DCF8-E4C8-5FA5-B41E-DB16E6600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Correlation in Time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7917E-6C77-3D90-D465-F0BF046F9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475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estimators with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Unbiasedness and Consistency</a:t>
                </a:r>
              </a:p>
              <a:p>
                <a:pPr lvl="1"/>
                <a:r>
                  <a:rPr lang="en-US" dirty="0"/>
                  <a:t>Even if there is serial correlation, our OLS estimators will be unbiased with strict exogeneity and consistent contemporaneous exogeneity and weak dependence</a:t>
                </a:r>
              </a:p>
              <a:p>
                <a:r>
                  <a:rPr lang="en-US" dirty="0"/>
                  <a:t>Efficiency and Inference</a:t>
                </a:r>
              </a:p>
              <a:p>
                <a:pPr lvl="1"/>
                <a:r>
                  <a:rPr lang="en-US" dirty="0"/>
                  <a:t>However, if serial correlation (and/or heteroskedasticity) will make the OLS estimators no longer BLUE with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model with weak dependency</a:t>
                </a:r>
              </a:p>
              <a:p>
                <a:r>
                  <a:rPr lang="en-US" dirty="0"/>
                  <a:t>Without Serial Correlation with TS1-TS5 satisfied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With Serial Correlation with TS1-TS4 satisfied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49136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estimators with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449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With Serial Correlation with TS1-TS4 satisfied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Notice that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 variance is unbiased</a:t>
                </a:r>
              </a:p>
              <a:p>
                <a:r>
                  <a:rPr lang="en-US" dirty="0"/>
                  <a:t>Positive serial correlation</a:t>
                </a:r>
              </a:p>
              <a:p>
                <a:pPr lvl="1"/>
                <a:r>
                  <a:rPr lang="en-US" dirty="0"/>
                  <a:t>Positive serial correlation is the most common type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OLS understates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Negative serial correlation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−1&lt;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dirty="0"/>
                  <a:t> is negative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 odd and positive when even</a:t>
                </a:r>
              </a:p>
              <a:p>
                <a:pPr lvl="1"/>
                <a:r>
                  <a:rPr lang="en-US" dirty="0"/>
                  <a:t>OLS overstates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Our typical tests are invalid when serial correlation is present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4495"/>
              </a:xfrm>
              <a:blipFill>
                <a:blip r:embed="rId2"/>
                <a:stretch>
                  <a:fillRect l="-1086" t="-2910" b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770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-test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with strictly exogeneous regressors</a:t>
                </a:r>
              </a:p>
              <a:p>
                <a:pPr lvl="1"/>
                <a:r>
                  <a:rPr lang="en-US" dirty="0"/>
                  <a:t>The most popular and easiest test</a:t>
                </a:r>
              </a:p>
              <a:p>
                <a:r>
                  <a:rPr lang="en-US" dirty="0"/>
                  <a:t>Durbin-Watson Test</a:t>
                </a:r>
              </a:p>
              <a:p>
                <a:pPr lvl="1"/>
                <a:r>
                  <a:rPr lang="en-US" dirty="0"/>
                  <a:t>Another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test</a:t>
                </a:r>
              </a:p>
              <a:p>
                <a:r>
                  <a:rPr lang="en-US" dirty="0"/>
                  <a:t>Testing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without strictly exogeneous regressors</a:t>
                </a:r>
              </a:p>
              <a:p>
                <a:pPr lvl="1"/>
                <a:r>
                  <a:rPr lang="en-US" dirty="0"/>
                  <a:t>Durbin’s alternative statistic without the need for strict exogeneity</a:t>
                </a:r>
              </a:p>
              <a:p>
                <a:r>
                  <a:rPr lang="en-US" dirty="0"/>
                  <a:t>Testing for higher order serial correlation</a:t>
                </a:r>
              </a:p>
              <a:p>
                <a:pPr lvl="1"/>
                <a:r>
                  <a:rPr lang="en-US" dirty="0"/>
                  <a:t>We can test beyond 1 lag using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-test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models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513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02CC-8EAD-E9F5-CD80-CA8AC9FF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Finite Distributed Lag Models</a:t>
                </a:r>
              </a:p>
              <a:p>
                <a:pPr lvl="1"/>
                <a:r>
                  <a:rPr lang="en-US" dirty="0"/>
                  <a:t>We allow one or more explanatory variables to affect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with a lag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an example of a FDL model of </a:t>
                </a:r>
                <a:r>
                  <a:rPr lang="en-US" b="1" dirty="0"/>
                  <a:t>order two</a:t>
                </a:r>
                <a:r>
                  <a:rPr lang="en-US" dirty="0"/>
                  <a:t> (for two lags)</a:t>
                </a:r>
                <a:endParaRPr lang="en-US" b="1" dirty="0"/>
              </a:p>
              <a:p>
                <a:r>
                  <a:rPr lang="en-US" dirty="0"/>
                  <a:t>We have types of FDLM</a:t>
                </a:r>
              </a:p>
              <a:p>
                <a:pPr lvl="1"/>
                <a:r>
                  <a:rPr lang="en-US" dirty="0"/>
                  <a:t>Short-run or impact multiplier</a:t>
                </a:r>
              </a:p>
              <a:p>
                <a:pPr lvl="1"/>
                <a:r>
                  <a:rPr lang="en-US" dirty="0"/>
                  <a:t>Long-run multiplier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7244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-test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with strictly exogeneous regressors</a:t>
                </a:r>
              </a:p>
              <a:p>
                <a:pPr lvl="1"/>
                <a:r>
                  <a:rPr lang="en-US" dirty="0"/>
                  <a:t>The most popular and easiest test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Our null hypothesis: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or no serial correlation</a:t>
                </a:r>
              </a:p>
              <a:p>
                <a:pPr lvl="1"/>
                <a:r>
                  <a:rPr lang="en-US" dirty="0"/>
                  <a:t>We assume strict exogeneity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model is 0: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constant: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Or,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Sequence</a:t>
                </a:r>
              </a:p>
              <a:p>
                <a:r>
                  <a:rPr lang="en-US" dirty="0"/>
                  <a:t>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use the estimated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to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9738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We have used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-test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with strictly exogeneous regressors before</a:t>
                </a:r>
              </a:p>
              <a:p>
                <a:pPr lvl="1"/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after the regression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without a constant to get an estimate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dirty="0"/>
                  <a:t>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It’s possible to find statistical significance with a large enough sample</a:t>
                </a:r>
              </a:p>
              <a:p>
                <a:pPr lvl="1"/>
                <a:r>
                  <a:rPr lang="en-US" dirty="0"/>
                  <a:t>You may need to adjust for heteroskedastic-robust standard errors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08284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b="0" dirty="0"/>
                  <a:t>Durban-Watson Test</a:t>
                </a:r>
              </a:p>
              <a:p>
                <a:pPr lvl="1"/>
                <a:r>
                  <a:rPr lang="en-US" dirty="0"/>
                  <a:t>Another test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serial correlation that is based on OLS residuals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≈2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Due to issues with the distribution of the null, we need:</a:t>
                </a:r>
              </a:p>
              <a:p>
                <a:pPr lvl="1"/>
                <a:r>
                  <a:rPr lang="en-US" dirty="0"/>
                  <a:t>An upper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dirty="0"/>
                  <a:t> and a lower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 as critical values</a:t>
                </a:r>
              </a:p>
              <a:p>
                <a:pPr lvl="1"/>
                <a:r>
                  <a:rPr lang="en-US" dirty="0"/>
                  <a:t>We need the sample size, and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number of regressors, and to choose a significance level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 then we reject the null hypothesis and accept the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dirty="0"/>
                  <a:t>, then we fail to reject the null hypothesis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dirty="0"/>
                  <a:t>, the test is inconclusive</a:t>
                </a:r>
              </a:p>
              <a:p>
                <a:r>
                  <a:rPr lang="en-US" dirty="0"/>
                  <a:t>Note: this requires the full set of classical assumptions including normality in the error term</a:t>
                </a:r>
              </a:p>
              <a:p>
                <a:pPr lvl="1"/>
                <a:r>
                  <a:rPr lang="en-US" dirty="0"/>
                  <a:t>If any fail, they can lead to a wide inconclusive region; Wooldridge prefers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test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05565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Problems with the prior two tests</a:t>
                </a:r>
                <a:endParaRPr lang="en-US" dirty="0"/>
              </a:p>
              <a:p>
                <a:pPr lvl="1"/>
                <a:r>
                  <a:rPr lang="en-US" dirty="0"/>
                  <a:t>If there is a lack of strict exogeneity,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-test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𝐷𝑊</m:t>
                    </m:r>
                  </m:oMath>
                </a14:m>
                <a:r>
                  <a:rPr lang="en-US" dirty="0"/>
                  <a:t>-test are invalid</a:t>
                </a:r>
              </a:p>
              <a:p>
                <a:r>
                  <a:rPr lang="en-US" dirty="0"/>
                  <a:t>Durbin’s alternative statistic</a:t>
                </a:r>
              </a:p>
              <a:p>
                <a:pPr lvl="1"/>
                <a:r>
                  <a:rPr lang="en-US" dirty="0"/>
                  <a:t>Is valid when strict exogeneity is not present</a:t>
                </a:r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estimate the residuals,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(include the intercept)</a:t>
                </a:r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to obtain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</m:oMath>
                </a14:m>
                <a:r>
                  <a:rPr lang="en-US" dirty="0"/>
                  <a:t> and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-statistic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dirty="0"/>
                  <a:t>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We can use heteroskedastic-robust standard errors, as well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0094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4731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Testing fo</a:t>
                </a:r>
                <a:r>
                  <a:rPr lang="en-US" dirty="0"/>
                  <a:t>r Higher Order Serial Correlation</a:t>
                </a:r>
              </a:p>
              <a:p>
                <a:pPr lvl="1"/>
                <a:r>
                  <a:rPr lang="en-US" dirty="0"/>
                  <a:t>We can extend our tests for serial correlation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number of lags easily</a:t>
                </a:r>
              </a:p>
              <a:p>
                <a:r>
                  <a:rPr lang="en-US" dirty="0"/>
                  <a:t>For example,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US" dirty="0"/>
                  <a:t> model, but it can be extended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Testing for second order serial correlation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obtain the residual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Obtain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-statistic for joint significance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there are quarterly or seasonal data</a:t>
                </a:r>
              </a:p>
              <a:p>
                <a:pPr lvl="1"/>
                <a:r>
                  <a:rPr lang="en-US" dirty="0"/>
                  <a:t>We should test serial correlation for quarterly seasonally unadjusted data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−4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∀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=5,…,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47318"/>
              </a:xfrm>
              <a:blipFill>
                <a:blip r:embed="rId2"/>
                <a:stretch>
                  <a:fillRect l="-965" t="-2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1811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for Serial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480F1-74DF-E757-AB4A-191B24D9E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Difference ways to take care of serial correlation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Correcting for Serial Correlation with Strictly Exogenous Regressors</a:t>
            </a:r>
          </a:p>
          <a:p>
            <a:pPr lvl="1"/>
            <a:r>
              <a:rPr lang="en-US" dirty="0"/>
              <a:t>Quasi-differenced data and Feasible Generalized Least Squares</a:t>
            </a:r>
          </a:p>
          <a:p>
            <a:pPr lvl="1"/>
            <a:r>
              <a:rPr lang="en-US" dirty="0"/>
              <a:t>Cochrane-Orcutt (CO) estimation</a:t>
            </a:r>
          </a:p>
          <a:p>
            <a:pPr lvl="1"/>
            <a:r>
              <a:rPr lang="en-US" dirty="0" err="1"/>
              <a:t>Prais-Winsten</a:t>
            </a:r>
            <a:r>
              <a:rPr lang="en-US" dirty="0"/>
              <a:t> (PW) estimation</a:t>
            </a:r>
          </a:p>
          <a:p>
            <a:pPr lvl="1"/>
            <a:r>
              <a:rPr lang="en-US" dirty="0"/>
              <a:t>Problems occur when regressors are not strict exogeneous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Differencing</a:t>
            </a:r>
          </a:p>
          <a:p>
            <a:pPr lvl="1"/>
            <a:r>
              <a:rPr lang="en-US" dirty="0"/>
              <a:t>Go back to the Panel Data discussion on first-differencing</a:t>
            </a:r>
          </a:p>
          <a:p>
            <a:pPr lvl="1"/>
            <a:r>
              <a:rPr lang="en-US" dirty="0"/>
              <a:t>We can use this to take care of unit roots, but also serial correlation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Serial Correlation-Robust Inference</a:t>
            </a:r>
          </a:p>
          <a:p>
            <a:pPr lvl="1"/>
            <a:r>
              <a:rPr lang="en-US" dirty="0"/>
              <a:t>Adjust errors to account for serial correlation similar to heteroskedasticity</a:t>
            </a:r>
          </a:p>
        </p:txBody>
      </p:sp>
    </p:spTree>
    <p:extLst>
      <p:ext uri="{BB962C8B-B14F-4D97-AF65-F5344CB8AC3E}">
        <p14:creationId xmlns:p14="http://schemas.microsoft.com/office/powerpoint/2010/main" val="2086679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2554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can </a:t>
                </a:r>
                <a:r>
                  <a:rPr lang="en-US" b="1" dirty="0"/>
                  <a:t>quasi-difference</a:t>
                </a:r>
                <a:r>
                  <a:rPr lang="en-US" dirty="0"/>
                  <a:t> transform our equation to eliminate serial correlation with Strictly Exogenous Regressors</a:t>
                </a:r>
              </a:p>
              <a:p>
                <a:pPr lvl="1"/>
                <a:r>
                  <a:rPr lang="en-US" dirty="0"/>
                  <a:t>If our model satisfies TS.1-TS.4, we relax our serial correlation assumption (TS.5), and our </a:t>
                </a:r>
                <a:r>
                  <a:rPr lang="en-US" b="1" dirty="0"/>
                  <a:t>error term</a:t>
                </a:r>
                <a:r>
                  <a:rPr lang="en-US" dirty="0"/>
                  <a:t> follows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model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variance of the error term becomes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/(1−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dirty="0"/>
                  <a:t>, multiple the lag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and subtract the two periods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multiple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combine the two equations for BLUE estimators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25546"/>
              </a:xfrm>
              <a:blipFill>
                <a:blip r:embed="rId2"/>
                <a:stretch>
                  <a:fillRect l="-965" t="-2362" r="-965" b="-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80143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2554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Quasi-differenced data can be estimated with a Feasible Generalized Least Squares (FGLS)</a:t>
                </a:r>
              </a:p>
              <a:p>
                <a:pPr lvl="1"/>
                <a:r>
                  <a:rPr lang="en-US" dirty="0"/>
                  <a:t>Cochrane-Orcutt (OC) estimation uses FGLS without the first observation</a:t>
                </a:r>
              </a:p>
              <a:p>
                <a:pPr lvl="1"/>
                <a:r>
                  <a:rPr lang="en-US" dirty="0" err="1"/>
                  <a:t>Prais-Winsten</a:t>
                </a:r>
                <a:r>
                  <a:rPr lang="en-US" dirty="0"/>
                  <a:t> (PW) uses all observation</a:t>
                </a:r>
              </a:p>
              <a:p>
                <a:r>
                  <a:rPr lang="en-US" dirty="0"/>
                  <a:t>OLS and FGLS</a:t>
                </a:r>
              </a:p>
              <a:p>
                <a:pPr lvl="1"/>
                <a:r>
                  <a:rPr lang="en-US" b="1" dirty="0"/>
                  <a:t>FGLS requires strict exogeneity</a:t>
                </a:r>
                <a:r>
                  <a:rPr lang="en-US" dirty="0"/>
                  <a:t>, which is tough to satisfy, PLUS the sum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needs to be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for FGLS to be consistent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FGLS fails these assumptions, then it is inconsistent</a:t>
                </a:r>
              </a:p>
              <a:p>
                <a:pPr lvl="1"/>
                <a:r>
                  <a:rPr lang="en-US" dirty="0"/>
                  <a:t>OLS only requires contemporaneous exogeneity instead of strict exogeneity for consistency, while it might not be as efficient, it is consistent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25546"/>
              </a:xfrm>
              <a:blipFill>
                <a:blip r:embed="rId2"/>
                <a:stretch>
                  <a:fillRect l="-1086" t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4344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2554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Differencing and Serial Correlation</a:t>
                </a:r>
              </a:p>
              <a:p>
                <a:pPr lvl="1"/>
                <a:r>
                  <a:rPr lang="en-US" dirty="0"/>
                  <a:t>We can use first differencing to transform highly persistent data into weakly dependent and use it to take care of serial correlation in these situations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use differencing 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follows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process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there is a random walk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will be serially uncorrelated</a:t>
                </a:r>
              </a:p>
              <a:p>
                <a:r>
                  <a:rPr lang="en-US" dirty="0"/>
                  <a:t>Even 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does not follow a random walk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.,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positive and large, then the first difference can take care of most of the serial correlation</a:t>
                </a:r>
              </a:p>
              <a:p>
                <a:pPr lvl="1"/>
                <a:r>
                  <a:rPr lang="en-US" dirty="0"/>
                  <a:t>Likely a better method than FGLS which has strong assumption requirements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25546"/>
              </a:xfrm>
              <a:blipFill>
                <a:blip r:embed="rId2"/>
                <a:stretch>
                  <a:fillRect l="-1086" t="-2100" r="-121" b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74071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6455-6542-C56A-5283-26791ABF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Correlation Robust Inference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4B3D3B-6169-2A45-0AAB-59978022BA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Serial correlation-robust standard errors</a:t>
                </a:r>
              </a:p>
              <a:p>
                <a:pPr lvl="1"/>
                <a:r>
                  <a:rPr lang="en-US" dirty="0"/>
                  <a:t>This is an estimator that is asymptotically valid regardless of serial correlation</a:t>
                </a:r>
              </a:p>
              <a:p>
                <a:pPr lvl="1"/>
                <a:r>
                  <a:rPr lang="en-US" dirty="0"/>
                  <a:t>We may want to adjust the OLS standard errors instead of using FGLS, due to multiple strict exogeneity requirements makes and the errors follow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model</a:t>
                </a:r>
              </a:p>
              <a:p>
                <a:pPr lvl="1"/>
                <a:r>
                  <a:rPr lang="en-US" dirty="0"/>
                  <a:t>We can adjust the standard errors similar to heteroskedasticity</a:t>
                </a:r>
              </a:p>
              <a:p>
                <a:pPr lvl="1"/>
                <a:r>
                  <a:rPr lang="en-US" dirty="0"/>
                  <a:t>You can use SC-robust standard errors after a transformation </a:t>
                </a:r>
              </a:p>
              <a:p>
                <a:r>
                  <a:rPr lang="en-US" dirty="0"/>
                  <a:t>Problems</a:t>
                </a:r>
              </a:p>
              <a:p>
                <a:pPr lvl="1"/>
                <a:r>
                  <a:rPr lang="en-US" dirty="0"/>
                  <a:t>Unlike heteroskedastic-robust standard errors, this SC-robust standard errors may behave poorly when there is a lot of SC and small sample size</a:t>
                </a:r>
              </a:p>
              <a:p>
                <a:pPr lvl="1"/>
                <a:r>
                  <a:rPr lang="en-US" dirty="0"/>
                  <a:t>OLS can be very inefficient in small sample size</a:t>
                </a:r>
              </a:p>
              <a:p>
                <a:pPr lvl="1"/>
                <a:r>
                  <a:rPr lang="en-US" dirty="0"/>
                  <a:t>If serial correlation is substantial, then consider quasi-differencing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4B3D3B-6169-2A45-0AAB-59978022B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2409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02CC-8EAD-E9F5-CD80-CA8AC9FF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Short-run propensity or impact multiplier</a:t>
                </a:r>
              </a:p>
              <a:p>
                <a:pPr lvl="1"/>
                <a:r>
                  <a:rPr lang="en-US" dirty="0"/>
                  <a:t>This is a distributed lag model with an immediate change in the dependent variable given a one-unit increase in the explanatory variable</a:t>
                </a:r>
              </a:p>
              <a:p>
                <a:pPr lvl="1"/>
                <a:r>
                  <a:rPr lang="en-US" dirty="0"/>
                  <a:t>Let’s say 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and experience a 1-unit increase in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Our change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+1),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6066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D4B0-BFA6-3D98-1FC1-A905A5B10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 on Serial Correlation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8246B-877F-FA90-C8EF-33855BE336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we have panel data (Large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with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Cluster your standard errors</a:t>
                </a:r>
              </a:p>
              <a:p>
                <a:r>
                  <a:rPr lang="en-US" dirty="0"/>
                  <a:t>When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small or 1 with a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See if your time series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process, and if so take the first difference</a:t>
                </a:r>
              </a:p>
              <a:p>
                <a:pPr lvl="1"/>
                <a:r>
                  <a:rPr lang="en-US" dirty="0"/>
                  <a:t>If your time series satisfies the quasi-difference assumption, then consider the </a:t>
                </a:r>
                <a:r>
                  <a:rPr lang="en-US" dirty="0" err="1"/>
                  <a:t>Prais-Winsten</a:t>
                </a:r>
                <a:r>
                  <a:rPr lang="en-US" dirty="0"/>
                  <a:t> or Cochran-Orcutt estimator</a:t>
                </a:r>
              </a:p>
              <a:p>
                <a:pPr lvl="1"/>
                <a:r>
                  <a:rPr lang="en-US" dirty="0"/>
                  <a:t>If your time series does not satisfy the quasi-difference assumption, but your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sufficiently large, then use Newey Heteroskedastic Autocorrelation Correction standard errors</a:t>
                </a:r>
              </a:p>
              <a:p>
                <a:pPr lvl="1"/>
                <a:r>
                  <a:rPr lang="en-US" dirty="0"/>
                  <a:t>Don’t forget to use a sensitivity analysis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8246B-877F-FA90-C8EF-33855BE336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83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B2A23-0ABC-CCA5-D327-C00DE052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B2EBC-F636-10A7-340F-3577AD49D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393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change directions for forecasting</a:t>
                </a:r>
              </a:p>
              <a:p>
                <a:pPr lvl="1"/>
                <a:r>
                  <a:rPr lang="en-US" dirty="0"/>
                  <a:t>We are concerned about predicting rather than estimating causal or structural models – more machine learning realm</a:t>
                </a:r>
              </a:p>
              <a:p>
                <a:pPr lvl="1"/>
                <a:r>
                  <a:rPr lang="en-US" dirty="0"/>
                  <a:t>Goal: Minimize the Root Mean Squared Error or Mean Absolute Error</a:t>
                </a:r>
              </a:p>
              <a:p>
                <a:r>
                  <a:rPr lang="en-US" dirty="0"/>
                  <a:t>Information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the data or information we can observe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or prior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We combine this information in innumerable ways to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Forecast Error</a:t>
                </a:r>
              </a:p>
              <a:p>
                <a:pPr lvl="1"/>
                <a:r>
                  <a:rPr lang="en-US" dirty="0"/>
                  <a:t>Loss is associated with </a:t>
                </a:r>
                <a:r>
                  <a:rPr lang="en-US" b="1" dirty="0"/>
                  <a:t>forecast error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one-step-ahead forecast </a:t>
                </a:r>
                <a:r>
                  <a:rPr lang="en-US" dirty="0"/>
                  <a:t>(kind of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We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once we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use our squared error,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, or absolute value of the prediction error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as a measure of loss or </a:t>
                </a:r>
                <a:r>
                  <a:rPr lang="en-US" b="1" dirty="0"/>
                  <a:t>loss function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9773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16819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We need a criterion for 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based on information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to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since it is a random variable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a random variable</a:t>
                </a:r>
              </a:p>
              <a:p>
                <a:pPr lvl="1"/>
                <a:r>
                  <a:rPr lang="en-US" b="1" dirty="0"/>
                  <a:t>Minimize</a:t>
                </a:r>
                <a:r>
                  <a:rPr lang="en-US" dirty="0"/>
                  <a:t> the </a:t>
                </a:r>
                <a:r>
                  <a:rPr lang="en-US" b="1" dirty="0"/>
                  <a:t>expected squared forecast error </a:t>
                </a:r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or information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Conditional expectation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minimizes the expected squared forecast error</a:t>
                </a:r>
              </a:p>
              <a:p>
                <a:r>
                  <a:rPr lang="en-US" dirty="0"/>
                  <a:t>Examples of times series where the conditional expectation is easy to obtain</a:t>
                </a:r>
              </a:p>
              <a:p>
                <a:pPr lvl="1"/>
                <a:r>
                  <a:rPr lang="en-US" dirty="0"/>
                  <a:t>A </a:t>
                </a:r>
                <a:r>
                  <a:rPr lang="en-US" b="1" dirty="0"/>
                  <a:t>martingale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The predicted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always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 </a:t>
                </a:r>
                <a:r>
                  <a:rPr lang="en-US" b="1" dirty="0"/>
                  <a:t>exponential smoothing </a:t>
                </a:r>
                <a:r>
                  <a:rPr lang="en-US" dirty="0"/>
                  <a:t>process were weights of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go to 0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16819"/>
              </a:xfrm>
              <a:blipFill>
                <a:blip r:embed="rId2"/>
                <a:stretch>
                  <a:fillRect l="-965" t="-1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29297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D6645-3442-13FB-C826-A72C3FC53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 of Regression Models Used</a:t>
            </a:r>
          </a:p>
          <a:p>
            <a:pPr lvl="1"/>
            <a:r>
              <a:rPr lang="en-US" dirty="0"/>
              <a:t>Conditional Forecast</a:t>
            </a:r>
          </a:p>
          <a:p>
            <a:pPr lvl="1"/>
            <a:r>
              <a:rPr lang="en-US" dirty="0"/>
              <a:t>Unconditional Forecast</a:t>
            </a:r>
          </a:p>
          <a:p>
            <a:pPr lvl="1"/>
            <a:r>
              <a:rPr lang="en-US" dirty="0"/>
              <a:t>One-Step-Ahead Forecasting</a:t>
            </a:r>
          </a:p>
          <a:p>
            <a:pPr lvl="1"/>
            <a:r>
              <a:rPr lang="en-US" dirty="0"/>
              <a:t>Multiple-Step-Ahead Forecasting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962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Conditional Forecasting</a:t>
                </a:r>
              </a:p>
              <a:p>
                <a:pPr lvl="1"/>
                <a:r>
                  <a:rPr lang="en-US" dirty="0"/>
                  <a:t>Suppose we have a simple static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Suppose we know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known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as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conditional forecast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, since it is conditional on knowing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Problems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means that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cannot contain serial correlation</a:t>
                </a:r>
              </a:p>
              <a:p>
                <a:pPr lvl="1"/>
                <a:r>
                  <a:rPr lang="en-US" dirty="0"/>
                  <a:t>We may not know future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, but sometimes we have data on the explanatory variable before the dependent variable is published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0046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Unconditional Forecasting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not known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cannot include it and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have to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first, and then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still conditional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so the name is a bit misleading</a:t>
                </a:r>
              </a:p>
              <a:p>
                <a:pPr lvl="1"/>
                <a:r>
                  <a:rPr lang="en-US" dirty="0"/>
                  <a:t>These past two forecasting models are based on static models</a:t>
                </a:r>
              </a:p>
              <a:p>
                <a:pPr marL="457200" lvl="1" indent="0">
                  <a:buNone/>
                </a:pPr>
                <a:endParaRPr lang="bg-BG" dirty="0"/>
              </a:p>
              <a:p>
                <a:r>
                  <a:rPr lang="en-US" dirty="0"/>
                  <a:t>Vector Autoregressive (VAR) model</a:t>
                </a:r>
              </a:p>
              <a:p>
                <a:pPr lvl="1"/>
                <a:r>
                  <a:rPr lang="en-US" dirty="0"/>
                  <a:t>A </a:t>
                </a:r>
                <a:r>
                  <a:rPr lang="en-US" b="1" dirty="0"/>
                  <a:t>VAR model </a:t>
                </a:r>
                <a:r>
                  <a:rPr lang="en-US" dirty="0"/>
                  <a:t>is a model of two or more time series where each variable is modeled as a linear function of past values of all variables, plus error terms that have zero means given all past values</a:t>
                </a:r>
              </a:p>
              <a:p>
                <a:pPr lvl="1"/>
                <a:r>
                  <a:rPr lang="en-US" dirty="0"/>
                  <a:t>We may have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our forecasts to predict future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an example of a VAR model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Think of VAR as multivariate and AR as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only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3252" b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2741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9288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One-Step-Ahead Forecasting</a:t>
                </a:r>
              </a:p>
              <a:p>
                <a:pPr lvl="1"/>
                <a:r>
                  <a:rPr lang="en-US" dirty="0"/>
                  <a:t>If we are interested in forecasting one period ahead at the end of our sample</a:t>
                </a:r>
              </a:p>
              <a:p>
                <a:r>
                  <a:rPr lang="en-US" dirty="0"/>
                  <a:t>Estimate a </a:t>
                </a:r>
                <a:r>
                  <a:rPr lang="en-US" b="1" dirty="0"/>
                  <a:t>point forecast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with a sample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forecast error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Estimate a forecast interval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Estimate the standard error: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𝑠𝑒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standard error of the forecast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dirty="0"/>
                  <a:t> is the standard error of the regression</a:t>
                </a:r>
              </a:p>
              <a:p>
                <a:pPr lvl="1"/>
                <a:r>
                  <a:rPr lang="en-US" dirty="0"/>
                  <a:t>Our 95% forecast interval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±1.96 ∙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Options for 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dirty="0"/>
                  <a:t> with one-step-ahead</a:t>
                </a:r>
              </a:p>
              <a:p>
                <a:pPr lvl="1"/>
                <a:r>
                  <a:rPr lang="en-US" dirty="0"/>
                  <a:t>Wait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actual data are available and then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Re-estimate your parameters using your forecasted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dirty="0"/>
                  <a:t>to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92889"/>
              </a:xfrm>
              <a:blipFill>
                <a:blip r:embed="rId2"/>
                <a:stretch>
                  <a:fillRect l="-965" t="-3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9031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92889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Vector Autoregressive (VAR) models</a:t>
                </a:r>
              </a:p>
              <a:p>
                <a:pPr lvl="1"/>
                <a:r>
                  <a:rPr lang="en-US" dirty="0"/>
                  <a:t>If we have two series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 vector autoregression consists of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Granger causality</a:t>
                </a:r>
              </a:p>
              <a:p>
                <a:pPr lvl="1"/>
                <a:r>
                  <a:rPr lang="en-US" dirty="0"/>
                  <a:t>We can test whether after controlling for past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past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helps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consists information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only contains past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Note</a:t>
                </a:r>
                <a:r>
                  <a:rPr lang="en-US" dirty="0"/>
                  <a:t>: this differs conceptually from causal inference</a:t>
                </a:r>
              </a:p>
              <a:p>
                <a:pPr lvl="1"/>
                <a:r>
                  <a:rPr lang="en-US" dirty="0"/>
                  <a:t>E.g.: Use information on inflation and unemployment to forecast unemployment</a:t>
                </a:r>
              </a:p>
              <a:p>
                <a:pPr lvl="1"/>
                <a:r>
                  <a:rPr lang="en-US" dirty="0"/>
                  <a:t>We can test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does not Granger 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-tests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-tests</a:t>
                </a:r>
              </a:p>
              <a:p>
                <a:pPr lvl="1"/>
                <a:r>
                  <a:rPr lang="en-US" dirty="0"/>
                  <a:t>We can add other lags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condition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causes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92889"/>
              </a:xfrm>
              <a:blipFill>
                <a:blip r:embed="rId2"/>
                <a:stretch>
                  <a:fillRect l="-965" t="-1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8971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9288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compare our one-step-ahead forecasting models</a:t>
                </a:r>
              </a:p>
              <a:p>
                <a:pPr lvl="1"/>
                <a:r>
                  <a:rPr lang="en-US" b="1" dirty="0"/>
                  <a:t>In-sample criteria</a:t>
                </a:r>
                <a:r>
                  <a:rPr lang="en-US" dirty="0"/>
                  <a:t>: using goodness-of-fit within sample</a:t>
                </a:r>
              </a:p>
              <a:p>
                <a:pPr lvl="1"/>
                <a:r>
                  <a:rPr lang="en-US" b="1" dirty="0"/>
                  <a:t>Out-of-sample criteria</a:t>
                </a:r>
                <a:r>
                  <a:rPr lang="en-US" dirty="0"/>
                  <a:t>: criteria based on part of the sample that was not used in obtaining the parameter estimates </a:t>
                </a:r>
              </a:p>
              <a:p>
                <a:pPr lvl="1"/>
                <a:r>
                  <a:rPr lang="en-US" dirty="0"/>
                  <a:t>You should use out-of-sample criteria, where your </a:t>
                </a:r>
                <a:r>
                  <a:rPr lang="en-US" b="1" dirty="0"/>
                  <a:t>training data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used to estimate the parameters, and your </a:t>
                </a:r>
                <a:r>
                  <a:rPr lang="en-US" b="1" dirty="0"/>
                  <a:t>testing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used to forecast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be the one-step-ahead forecast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forecast errors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Measures to compare: minimize the errors</a:t>
                </a:r>
              </a:p>
              <a:p>
                <a:pPr lvl="1"/>
                <a:r>
                  <a:rPr lang="en-US" dirty="0"/>
                  <a:t>Root Mean Squared Error: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𝑅𝑀𝑆𝐸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Mean Absolute Error: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𝑀𝐴𝐸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92889"/>
              </a:xfrm>
              <a:blipFill>
                <a:blip r:embed="rId2"/>
                <a:stretch>
                  <a:fillRect l="-1086" t="-2111" r="-1327" b="-14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901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53210</TotalTime>
  <Words>8930</Words>
  <Application>Microsoft Macintosh PowerPoint</Application>
  <PresentationFormat>Widescreen</PresentationFormat>
  <Paragraphs>859</Paragraphs>
  <Slides>103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8" baseType="lpstr">
      <vt:lpstr>Arial</vt:lpstr>
      <vt:lpstr>Calibri</vt:lpstr>
      <vt:lpstr>Calibri Light</vt:lpstr>
      <vt:lpstr>Cambria Math</vt:lpstr>
      <vt:lpstr>Office Theme</vt:lpstr>
      <vt:lpstr>Econ 645: Week 10-11</vt:lpstr>
      <vt:lpstr>Overview</vt:lpstr>
      <vt:lpstr>Introduction to OLS with Times Series</vt:lpstr>
      <vt:lpstr>Introduction and Examples</vt:lpstr>
      <vt:lpstr>Introduction and Examples</vt:lpstr>
      <vt:lpstr>Introduction and Examples</vt:lpstr>
      <vt:lpstr>Introduction and Examples</vt:lpstr>
      <vt:lpstr>Introduction and Examples</vt:lpstr>
      <vt:lpstr>Introduction and Examples</vt:lpstr>
      <vt:lpstr>Introduction and Examples</vt:lpstr>
      <vt:lpstr>Introduction and Examples</vt:lpstr>
      <vt:lpstr>Short-run and Long-run elasticities</vt:lpstr>
      <vt:lpstr>Event Studies</vt:lpstr>
      <vt:lpstr>Classical Assumptions of OLS with Time Series</vt:lpstr>
      <vt:lpstr>OLS Assumptions with Finite Sample Properties</vt:lpstr>
      <vt:lpstr>OLS Assumptions with Finite Sample Properties</vt:lpstr>
      <vt:lpstr>OLS Assumptions with Finite Sample Properties</vt:lpstr>
      <vt:lpstr>OLS Assumptions with Finite Sample Properties</vt:lpstr>
      <vt:lpstr>OLS Assumptions with Finite Sample Properties</vt:lpstr>
      <vt:lpstr>OLS Assumptions with Finite Sample Properties</vt:lpstr>
      <vt:lpstr>Time Trends and Seasonality</vt:lpstr>
      <vt:lpstr>Time Trends and Seasonality</vt:lpstr>
      <vt:lpstr>Time Trends</vt:lpstr>
      <vt:lpstr>Time Trends</vt:lpstr>
      <vt:lpstr>Time Trends</vt:lpstr>
      <vt:lpstr>Time Trends</vt:lpstr>
      <vt:lpstr>Time Trends</vt:lpstr>
      <vt:lpstr>Time Trends</vt:lpstr>
      <vt:lpstr>Seasonality</vt:lpstr>
      <vt:lpstr>Seasonality</vt:lpstr>
      <vt:lpstr>Goodness-of-Fit</vt:lpstr>
      <vt:lpstr>Goodness of Fit with Time Series</vt:lpstr>
      <vt:lpstr>Goodness of Fit with Time Series</vt:lpstr>
      <vt:lpstr>Stationary and Weakly Dependent Time Series</vt:lpstr>
      <vt:lpstr>Stationary and Weakly Dependent</vt:lpstr>
      <vt:lpstr>Stationary and Weakly Dependent</vt:lpstr>
      <vt:lpstr>Stationary and Weakly Dependent</vt:lpstr>
      <vt:lpstr>Stationary Process</vt:lpstr>
      <vt:lpstr>Stationary Stochastic Process</vt:lpstr>
      <vt:lpstr>Nonstationary Stochastic Process</vt:lpstr>
      <vt:lpstr>Covariance Stationary Process</vt:lpstr>
      <vt:lpstr>Why do we care about stationary?</vt:lpstr>
      <vt:lpstr>Stationary and Weakly Dependent</vt:lpstr>
      <vt:lpstr>Examples of Weakly Dependent Time Series</vt:lpstr>
      <vt:lpstr>Examples of Weakly Dependent Time Series</vt:lpstr>
      <vt:lpstr>Consistency Properties of OLS with Time Series</vt:lpstr>
      <vt:lpstr>Asymptotic Properties of OLS with Time Series</vt:lpstr>
      <vt:lpstr>Asymptotic Properties of OLS with Time Series</vt:lpstr>
      <vt:lpstr>Asymptotic Properties of OLS with Time Series</vt:lpstr>
      <vt:lpstr>Asymptotic Properties of OLS with Time Series</vt:lpstr>
      <vt:lpstr>Asymptotic Properties of OLS with Time Series</vt:lpstr>
      <vt:lpstr>Asymptotic Properties of OLS with Time Series</vt:lpstr>
      <vt:lpstr>Asymptotic Properties of OLS with Time Series</vt:lpstr>
      <vt:lpstr>Asymptotic Properties of OLS with Time Series</vt:lpstr>
      <vt:lpstr>Stata</vt:lpstr>
      <vt:lpstr>Highly Persistent Times Series</vt:lpstr>
      <vt:lpstr>Highly Persistent Time Series</vt:lpstr>
      <vt:lpstr>Highly Persistent Time Series</vt:lpstr>
      <vt:lpstr>Highly Persistent Time Series</vt:lpstr>
      <vt:lpstr>Highly Persistent Time Series</vt:lpstr>
      <vt:lpstr>Highly Persistent Time Series</vt:lpstr>
      <vt:lpstr>Highly Persistent Time Series</vt:lpstr>
      <vt:lpstr>Highly Persistent Time Series</vt:lpstr>
      <vt:lpstr>Highly Persistent Time Series</vt:lpstr>
      <vt:lpstr>Highly Persistent Time Series</vt:lpstr>
      <vt:lpstr>Transformations of Highly Persistent Time Series</vt:lpstr>
      <vt:lpstr>Transformations of Highly Persistent Time Series</vt:lpstr>
      <vt:lpstr>Transformations of Highly Persistent Time Series</vt:lpstr>
      <vt:lpstr>Transformations of Highly Persistent Time Series</vt:lpstr>
      <vt:lpstr>Transformations of Highly Persistent Time Series</vt:lpstr>
      <vt:lpstr>Dynamically Complete Models</vt:lpstr>
      <vt:lpstr>Dynamically Complete Models and Serial Correlation</vt:lpstr>
      <vt:lpstr>Dynamically Complete Models and Serial Correlation</vt:lpstr>
      <vt:lpstr>Dynamically Complete Models and Serial Correlation</vt:lpstr>
      <vt:lpstr>Dynamically Complete Models and Serial Correlation</vt:lpstr>
      <vt:lpstr>Serial Correlation in Time Series</vt:lpstr>
      <vt:lpstr>OLS estimators with Serial Correlation</vt:lpstr>
      <vt:lpstr>OLS estimators with Serial Correlation</vt:lpstr>
      <vt:lpstr>Testing for Serial Correlation</vt:lpstr>
      <vt:lpstr>Testing for Serial Correlation</vt:lpstr>
      <vt:lpstr>Testing for Serial Correlation</vt:lpstr>
      <vt:lpstr>Testing for Serial Correlation</vt:lpstr>
      <vt:lpstr>Testing for Serial Correlation</vt:lpstr>
      <vt:lpstr>Testing for Serial Correlation</vt:lpstr>
      <vt:lpstr>Correcting for Serial Correlation</vt:lpstr>
      <vt:lpstr>Correcting for Serial Correlation</vt:lpstr>
      <vt:lpstr>Correcting for Serial Correlation</vt:lpstr>
      <vt:lpstr>Correcting for Serial Correlation</vt:lpstr>
      <vt:lpstr>Serial Correlation Robust Inference </vt:lpstr>
      <vt:lpstr>Final Note on Serial Correlation Correction</vt:lpstr>
      <vt:lpstr>Forecasting</vt:lpstr>
      <vt:lpstr>Forecasting</vt:lpstr>
      <vt:lpstr>Forecasting</vt:lpstr>
      <vt:lpstr>Types of Regression Models Used for Forecasting</vt:lpstr>
      <vt:lpstr>Types of Regression Models Used for Forecasting</vt:lpstr>
      <vt:lpstr>Types of Regression Models Used for Forecasting</vt:lpstr>
      <vt:lpstr>Types of Regression Models Used for Forecasting</vt:lpstr>
      <vt:lpstr>Types of Regression Models Used for Forecasting</vt:lpstr>
      <vt:lpstr>Types of Regression Models Used for Forecasting</vt:lpstr>
      <vt:lpstr>Types of Regression Models Used for Forecasting</vt:lpstr>
      <vt:lpstr>Types of Regression Models Used for Forecasting</vt:lpstr>
      <vt:lpstr>Types of Regression Models Used for Forecasting for I(1) Processes</vt:lpstr>
      <vt:lpstr>Stata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 645: Week 10-11</dc:title>
  <dc:creator>Samuel Rowe</dc:creator>
  <cp:lastModifiedBy>Samuel Rowe</cp:lastModifiedBy>
  <cp:revision>120</cp:revision>
  <dcterms:created xsi:type="dcterms:W3CDTF">2023-10-05T21:47:43Z</dcterms:created>
  <dcterms:modified xsi:type="dcterms:W3CDTF">2024-10-30T16:46:18Z</dcterms:modified>
</cp:coreProperties>
</file>